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147481665" r:id="rId6"/>
    <p:sldId id="2147481666" r:id="rId7"/>
    <p:sldId id="2147481667" r:id="rId8"/>
    <p:sldId id="2147481668" r:id="rId9"/>
    <p:sldId id="21474816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268C1CC-8B05-4359-99AF-F72E51EDE393}">
          <p14:sldIdLst>
            <p14:sldId id="2147481665"/>
            <p14:sldId id="2147481666"/>
            <p14:sldId id="2147481667"/>
            <p14:sldId id="2147481668"/>
            <p14:sldId id="21474816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BAC8C-8DB8-D8BE-8FFA-21EB63997E8A}" name="Egeberg, Henrik Westye" initials="HE" userId="S::Henrik.Westye.Egeberg@toll.no::6a548be5-7186-48d5-aa44-dded6cd349f1" providerId="AD"/>
  <p188:author id="{1A1592D2-D0B0-52C5-05E0-3CC31C895F79}" name="Sandvik, Raija Kristin" initials="RS" userId="S::Raija.Kristin.Sandvik@toll.no::fa26dc94-f8ef-45dd-aaf5-ec65bcf5308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DF99C-D977-4792-8C2B-8A22428E9DF0}" v="16" dt="2025-10-06T13:21:36.01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453" autoAdjust="0"/>
  </p:normalViewPr>
  <p:slideViewPr>
    <p:cSldViewPr snapToGrid="0">
      <p:cViewPr varScale="1">
        <p:scale>
          <a:sx n="146" d="100"/>
          <a:sy n="146" d="100"/>
        </p:scale>
        <p:origin x="12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A41E2-3C47-4FAD-9F85-AD072E8D3E5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D1488-20D7-4F8C-BF1F-E8032684E683}" type="slidenum">
              <a:rPr lang="nb-NO" smtClean="0"/>
              <a:t>‹#›</a:t>
            </a:fld>
            <a:endParaRPr lang="nb-NO"/>
          </a:p>
        </p:txBody>
      </p:sp>
    </p:spTree>
    <p:extLst>
      <p:ext uri="{BB962C8B-B14F-4D97-AF65-F5344CB8AC3E}">
        <p14:creationId xmlns:p14="http://schemas.microsoft.com/office/powerpoint/2010/main" val="36663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39F3-EF65-BEDA-4B92-4A76EE1DE2A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EA1270E-2A42-5286-F3C9-FD2AE550BDE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7B7D0E-0E96-4F0F-0396-F0B0A36E7FEA}"/>
              </a:ext>
            </a:extLst>
          </p:cNvPr>
          <p:cNvSpPr>
            <a:spLocks noGrp="1"/>
          </p:cNvSpPr>
          <p:nvPr>
            <p:ph type="body" idx="1"/>
          </p:nvPr>
        </p:nvSpPr>
        <p:spPr/>
        <p:txBody>
          <a:bodyPr/>
          <a:lstStyle/>
          <a:p>
            <a:r>
              <a:rPr lang="nb-NO" b="0"/>
              <a:t>Og slik ser den oppdaterte strategien ut når vi ikke tegner inn de tre hovedmålene, men lar de ligge til grunn som overordnede føringer for ambisjonene.</a:t>
            </a:r>
          </a:p>
        </p:txBody>
      </p:sp>
      <p:sp>
        <p:nvSpPr>
          <p:cNvPr id="4" name="Plassholder for lysbildenummer 3">
            <a:extLst>
              <a:ext uri="{FF2B5EF4-FFF2-40B4-BE49-F238E27FC236}">
                <a16:creationId xmlns:a16="http://schemas.microsoft.com/office/drawing/2014/main" id="{3EBDF440-CB0B-E617-D131-FABA6E7FF0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D1488-20D7-4F8C-BF1F-E8032684E683}"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08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03FD-A79C-3567-D2EA-71D03A098C3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9F8E5AD-A6DB-7FEE-01BD-15E9DA74AD9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166609-C4C8-A2AE-F7AB-5E167F01DD4D}"/>
              </a:ext>
            </a:extLst>
          </p:cNvPr>
          <p:cNvSpPr>
            <a:spLocks noGrp="1"/>
          </p:cNvSpPr>
          <p:nvPr>
            <p:ph type="body" idx="1"/>
          </p:nvPr>
        </p:nvSpPr>
        <p:spPr/>
        <p:txBody>
          <a:bodyPr/>
          <a:lstStyle/>
          <a:p>
            <a:r>
              <a:rPr lang="nb-NO" sz="1200" b="0" i="0" u="none" strike="noStrike" dirty="0">
                <a:solidFill>
                  <a:srgbClr val="000000"/>
                </a:solidFill>
                <a:effectLst/>
                <a:latin typeface="+mn-lt"/>
              </a:rPr>
              <a:t>Ambisjon 1 dreier seg om hvordan Tolletaten </a:t>
            </a:r>
            <a:r>
              <a:rPr lang="nb-NO" sz="1200" b="1" i="0" u="none" strike="noStrike" dirty="0">
                <a:solidFill>
                  <a:srgbClr val="000000"/>
                </a:solidFill>
                <a:effectLst/>
                <a:latin typeface="+mn-lt"/>
              </a:rPr>
              <a:t>samhandler med næringslivet og reisende</a:t>
            </a:r>
            <a:r>
              <a:rPr lang="nb-NO" sz="1200" b="0" i="0" u="none" strike="noStrike" dirty="0">
                <a:solidFill>
                  <a:srgbClr val="000000"/>
                </a:solidFill>
                <a:effectLst/>
                <a:latin typeface="+mn-lt"/>
              </a:rPr>
              <a:t>, ved hjelp av brukervennlige og digitale løsninger. Ambisjonen uttrykker hvordan Tolletaten gjennom dette arbeidet bidrar til </a:t>
            </a:r>
            <a:r>
              <a:rPr lang="nb-NO" sz="1200" b="1" i="0" u="none" strike="noStrike" dirty="0">
                <a:solidFill>
                  <a:srgbClr val="000000"/>
                </a:solidFill>
                <a:effectLst/>
                <a:latin typeface="+mn-lt"/>
              </a:rPr>
              <a:t>EFFEKTIV OG VERDISKAPENDE TOLLBEHANDLING.</a:t>
            </a:r>
          </a:p>
          <a:p>
            <a:endParaRPr lang="nb-NO" b="1" dirty="0">
              <a:latin typeface="+mn-lt"/>
            </a:endParaRPr>
          </a:p>
          <a:p>
            <a:r>
              <a:rPr lang="nb-NO" b="1" dirty="0">
                <a:latin typeface="+mn-lt"/>
              </a:rPr>
              <a:t>Ambisjonen retter oppmerksomheten mot: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dirty="0">
                <a:ln>
                  <a:noFill/>
                </a:ln>
                <a:solidFill>
                  <a:schemeClr val="tx1"/>
                </a:solidFill>
                <a:effectLst/>
                <a:uLnTx/>
                <a:uFillTx/>
                <a:latin typeface="+mn-lt"/>
              </a:rPr>
              <a:t>At vi er en </a:t>
            </a:r>
            <a:r>
              <a:rPr kumimoji="0" lang="nb-NO" sz="1200" b="1" i="0" u="none" strike="noStrike" kern="0" cap="none" spc="0" normalizeH="0" baseline="0" noProof="0" dirty="0">
                <a:ln>
                  <a:noFill/>
                </a:ln>
                <a:solidFill>
                  <a:schemeClr val="tx1"/>
                </a:solidFill>
                <a:effectLst/>
                <a:uLnTx/>
                <a:uFillTx/>
                <a:latin typeface="+mn-lt"/>
              </a:rPr>
              <a:t>koordinert grensemyndighet, </a:t>
            </a:r>
            <a:r>
              <a:rPr kumimoji="0" lang="nb-NO" sz="1200" b="0" i="0" u="none" strike="noStrike" kern="0" cap="none" spc="0" normalizeH="0" baseline="0" noProof="0" dirty="0">
                <a:ln>
                  <a:noFill/>
                </a:ln>
                <a:solidFill>
                  <a:schemeClr val="tx1"/>
                </a:solidFill>
                <a:effectLst/>
                <a:uLnTx/>
                <a:uFillTx/>
                <a:latin typeface="+mn-lt"/>
              </a:rPr>
              <a:t>som ivaretar «alle» offentlige krav i forbindelse med grensekryssende vareførsel – «a single </a:t>
            </a:r>
            <a:r>
              <a:rPr kumimoji="0" lang="nb-NO" sz="1200" b="0" i="0" u="none" strike="noStrike" kern="0" cap="none" spc="0" normalizeH="0" baseline="0" noProof="0" dirty="0" err="1">
                <a:ln>
                  <a:noFill/>
                </a:ln>
                <a:solidFill>
                  <a:schemeClr val="tx1"/>
                </a:solidFill>
                <a:effectLst/>
                <a:uLnTx/>
                <a:uFillTx/>
                <a:latin typeface="+mn-lt"/>
              </a:rPr>
              <a:t>window</a:t>
            </a:r>
            <a:r>
              <a:rPr kumimoji="0" lang="nb-NO" sz="1200" b="0" i="0" u="none" strike="noStrike" kern="0" cap="none" spc="0" normalizeH="0" baseline="0" noProof="0" dirty="0">
                <a:ln>
                  <a:noFill/>
                </a:ln>
                <a:solidFill>
                  <a:schemeClr val="tx1"/>
                </a:solidFill>
                <a:effectLst/>
                <a:uLnTx/>
                <a:uFillTx/>
                <a:latin typeface="+mn-lt"/>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dirty="0">
                <a:ln>
                  <a:noFill/>
                </a:ln>
                <a:solidFill>
                  <a:schemeClr val="tx1"/>
                </a:solidFill>
                <a:effectLst/>
                <a:uLnTx/>
                <a:uFillTx/>
                <a:latin typeface="+mn-lt"/>
              </a:rPr>
              <a:t>E</a:t>
            </a:r>
            <a:r>
              <a:rPr lang="nb-NO" dirty="0" err="1">
                <a:latin typeface="+mn-lt"/>
              </a:rPr>
              <a:t>tatens</a:t>
            </a:r>
            <a:r>
              <a:rPr lang="nb-NO" dirty="0">
                <a:latin typeface="+mn-lt"/>
              </a:rPr>
              <a:t> </a:t>
            </a:r>
            <a:r>
              <a:rPr lang="nb-NO" b="1" dirty="0">
                <a:latin typeface="+mn-lt"/>
              </a:rPr>
              <a:t>prosedyrer og systemer </a:t>
            </a:r>
            <a:r>
              <a:rPr lang="nb-NO" dirty="0">
                <a:latin typeface="+mn-lt"/>
              </a:rPr>
              <a:t>for å </a:t>
            </a:r>
            <a:r>
              <a:rPr lang="nb-NO" b="1" dirty="0" err="1">
                <a:latin typeface="+mn-lt"/>
              </a:rPr>
              <a:t>fasilitere</a:t>
            </a:r>
            <a:r>
              <a:rPr lang="nb-NO" b="1" dirty="0">
                <a:latin typeface="+mn-lt"/>
              </a:rPr>
              <a:t> og forvalte </a:t>
            </a:r>
            <a:r>
              <a:rPr lang="nb-NO" dirty="0">
                <a:latin typeface="+mn-lt"/>
              </a:rPr>
              <a:t>tollbehandlingen beskrives. Vil skje store endringer hvordan vi håndterer varestrømmene og gjennom digitoll og FTB. </a:t>
            </a:r>
          </a:p>
          <a:p>
            <a:pPr marL="171450" indent="-171450">
              <a:buFont typeface="Wingdings" panose="05000000000000000000" pitchFamily="2" charset="2"/>
              <a:buChar char="Ø"/>
            </a:pPr>
            <a:r>
              <a:rPr lang="nb-NO" dirty="0">
                <a:latin typeface="+mn-lt"/>
              </a:rPr>
              <a:t>Ambisjonene omtaler hvordan vi sikrer </a:t>
            </a:r>
            <a:r>
              <a:rPr lang="nb-NO" b="1" dirty="0">
                <a:latin typeface="+mn-lt"/>
              </a:rPr>
              <a:t>samfunnets tillit </a:t>
            </a:r>
            <a:r>
              <a:rPr lang="nb-NO" dirty="0">
                <a:latin typeface="+mn-lt"/>
              </a:rPr>
              <a:t>til at vi bruker </a:t>
            </a:r>
            <a:r>
              <a:rPr lang="nb-NO" b="1" dirty="0">
                <a:latin typeface="+mn-lt"/>
              </a:rPr>
              <a:t>tildelte ressurser godt  </a:t>
            </a:r>
            <a:r>
              <a:rPr lang="nb-NO" dirty="0">
                <a:latin typeface="+mn-lt"/>
              </a:rPr>
              <a:t>(effektiv tollbehandling) og at </a:t>
            </a:r>
            <a:r>
              <a:rPr lang="nb-NO" b="1" dirty="0">
                <a:latin typeface="+mn-lt"/>
              </a:rPr>
              <a:t>behandlingen er korrekt </a:t>
            </a:r>
            <a:r>
              <a:rPr lang="nb-NO" dirty="0">
                <a:latin typeface="+mn-lt"/>
              </a:rPr>
              <a:t>(det er integritet i våre løsninger).</a:t>
            </a:r>
          </a:p>
          <a:p>
            <a:pPr marL="171450" indent="-171450">
              <a:buFont typeface="Wingdings" panose="05000000000000000000" pitchFamily="2" charset="2"/>
              <a:buChar char="Ø"/>
            </a:pPr>
            <a:r>
              <a:rPr lang="nb-NO" dirty="0">
                <a:latin typeface="+mn-lt"/>
              </a:rPr>
              <a:t>At våre løsninger er </a:t>
            </a:r>
            <a:r>
              <a:rPr lang="nb-NO" b="1" dirty="0">
                <a:latin typeface="+mn-lt"/>
              </a:rPr>
              <a:t>digitaliserte og brukervennlige</a:t>
            </a:r>
            <a:r>
              <a:rPr lang="nb-NO" dirty="0">
                <a:latin typeface="+mn-lt"/>
              </a:rPr>
              <a:t>.</a:t>
            </a:r>
          </a:p>
          <a:p>
            <a:pPr marL="171450" indent="-171450">
              <a:buFont typeface="Wingdings" panose="05000000000000000000" pitchFamily="2" charset="2"/>
              <a:buChar char="Ø"/>
            </a:pPr>
            <a:r>
              <a:rPr lang="nb-NO" dirty="0">
                <a:latin typeface="+mn-lt"/>
              </a:rPr>
              <a:t>For aktørene i </a:t>
            </a:r>
            <a:r>
              <a:rPr lang="nb-NO" b="1" dirty="0">
                <a:latin typeface="+mn-lt"/>
              </a:rPr>
              <a:t>de nederste trinnene av etterlevelsespyramiden</a:t>
            </a:r>
            <a:r>
              <a:rPr lang="nb-NO" dirty="0">
                <a:latin typeface="+mn-lt"/>
              </a:rPr>
              <a:t>, flyttes etatens oppmerksomhet fra </a:t>
            </a:r>
            <a:r>
              <a:rPr lang="nb-NO" b="1" dirty="0">
                <a:latin typeface="+mn-lt"/>
              </a:rPr>
              <a:t>kontroll og sanksjonering, til maskinell veiledning og samarbeid.</a:t>
            </a:r>
            <a:endParaRPr lang="nb-NO" dirty="0">
              <a:latin typeface="+mn-lt"/>
            </a:endParaRPr>
          </a:p>
          <a:p>
            <a:endParaRPr lang="nb-NO" b="1" dirty="0">
              <a:latin typeface="Aptos" panose="020B0004020202020204" pitchFamily="34" charset="0"/>
            </a:endParaRPr>
          </a:p>
        </p:txBody>
      </p:sp>
      <p:sp>
        <p:nvSpPr>
          <p:cNvPr id="4" name="Plassholder for lysbildenummer 3">
            <a:extLst>
              <a:ext uri="{FF2B5EF4-FFF2-40B4-BE49-F238E27FC236}">
                <a16:creationId xmlns:a16="http://schemas.microsoft.com/office/drawing/2014/main" id="{AC0DEDC3-1D5D-B9E7-D428-C8ECF22B4E51}"/>
              </a:ext>
            </a:extLst>
          </p:cNvPr>
          <p:cNvSpPr>
            <a:spLocks noGrp="1"/>
          </p:cNvSpPr>
          <p:nvPr>
            <p:ph type="sldNum" sz="quarter" idx="5"/>
          </p:nvPr>
        </p:nvSpPr>
        <p:spPr/>
        <p:txBody>
          <a:bodyPr/>
          <a:lstStyle/>
          <a:p>
            <a:fld id="{AD1D1488-20D7-4F8C-BF1F-E8032684E683}" type="slidenum">
              <a:rPr lang="nb-NO" smtClean="0"/>
              <a:t>2</a:t>
            </a:fld>
            <a:endParaRPr lang="nb-NO"/>
          </a:p>
        </p:txBody>
      </p:sp>
    </p:spTree>
    <p:extLst>
      <p:ext uri="{BB962C8B-B14F-4D97-AF65-F5344CB8AC3E}">
        <p14:creationId xmlns:p14="http://schemas.microsoft.com/office/powerpoint/2010/main" val="402617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30C5-6682-31AA-7698-77C0AADC9B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B020B68-6B60-9D9F-B298-D550B45FE8D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A1920EC-3D28-1FCE-324D-3584F5C0CB38}"/>
              </a:ext>
            </a:extLst>
          </p:cNvPr>
          <p:cNvSpPr>
            <a:spLocks noGrp="1"/>
          </p:cNvSpPr>
          <p:nvPr>
            <p:ph type="body" idx="1"/>
          </p:nvPr>
        </p:nvSpPr>
        <p:spPr/>
        <p:txBody>
          <a:bodyPr/>
          <a:lstStyle/>
          <a:p>
            <a:pPr algn="l" rtl="0" fontAlgn="base">
              <a:buNone/>
            </a:pPr>
            <a:r>
              <a:rPr lang="nb-NO" b="0" i="0" u="none" strike="noStrike">
                <a:solidFill>
                  <a:srgbClr val="000000"/>
                </a:solidFill>
                <a:effectLst/>
                <a:latin typeface="+mn-lt"/>
              </a:rPr>
              <a:t>Ambisjon 2 dreier seg om vår rolle som </a:t>
            </a:r>
            <a:r>
              <a:rPr lang="nb-NO" b="1" i="0" u="none" strike="noStrike">
                <a:solidFill>
                  <a:srgbClr val="000000"/>
                </a:solidFill>
                <a:effectLst/>
                <a:latin typeface="+mn-lt"/>
              </a:rPr>
              <a:t>samfunnsbeskytter</a:t>
            </a:r>
            <a:r>
              <a:rPr lang="nb-NO" b="0" i="0" u="none" strike="noStrike">
                <a:solidFill>
                  <a:srgbClr val="000000"/>
                </a:solidFill>
                <a:effectLst/>
                <a:latin typeface="+mn-lt"/>
              </a:rPr>
              <a:t> gjennom </a:t>
            </a:r>
            <a:r>
              <a:rPr lang="nb-NO" b="1" i="0" u="none" strike="noStrike">
                <a:solidFill>
                  <a:srgbClr val="000000"/>
                </a:solidFill>
                <a:effectLst/>
                <a:latin typeface="+mn-lt"/>
              </a:rPr>
              <a:t>bred og tilpasset virkemiddelbruk</a:t>
            </a:r>
            <a:r>
              <a:rPr lang="nb-NO" b="0" i="0" u="none" strike="noStrike">
                <a:solidFill>
                  <a:srgbClr val="000000"/>
                </a:solidFill>
                <a:effectLst/>
                <a:latin typeface="+mn-lt"/>
              </a:rPr>
              <a:t>.</a:t>
            </a:r>
            <a:r>
              <a:rPr lang="en-US" b="0" i="0">
                <a:solidFill>
                  <a:srgbClr val="444444"/>
                </a:solidFill>
                <a:effectLst/>
                <a:latin typeface="+mn-lt"/>
              </a:rPr>
              <a:t>​</a:t>
            </a:r>
          </a:p>
          <a:p>
            <a:pPr algn="l" rtl="0" fontAlgn="base"/>
            <a:r>
              <a:rPr lang="nb-NO" b="0" i="0" u="none" strike="noStrike">
                <a:solidFill>
                  <a:srgbClr val="000000"/>
                </a:solidFill>
                <a:effectLst/>
                <a:latin typeface="+mn-lt"/>
              </a:rPr>
              <a:t>Ambisjonen er uttrykt gjennom at vi skal drive «</a:t>
            </a:r>
            <a:r>
              <a:rPr lang="nb-NO" b="1" i="0" u="none" strike="noStrike">
                <a:solidFill>
                  <a:srgbClr val="000000"/>
                </a:solidFill>
                <a:effectLst/>
                <a:latin typeface="+mn-lt"/>
              </a:rPr>
              <a:t>KUNNSKAPSDREVET SAMFUNNSBESKYTTELSE</a:t>
            </a:r>
            <a:r>
              <a:rPr lang="nb-NO" b="0" i="0" u="none" strike="noStrike">
                <a:solidFill>
                  <a:srgbClr val="000000"/>
                </a:solidFill>
                <a:effectLst/>
                <a:latin typeface="+mn-lt"/>
              </a:rPr>
              <a:t>.»</a:t>
            </a:r>
          </a:p>
          <a:p>
            <a:pPr algn="l" rtl="0" fontAlgn="base"/>
            <a:endParaRPr lang="nb-NO" b="0" i="0" u="none" strike="noStrike">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0" cap="none" spc="0" normalizeH="0" baseline="0" noProof="0">
                <a:ln>
                  <a:noFill/>
                </a:ln>
                <a:solidFill>
                  <a:schemeClr val="tx1"/>
                </a:solidFill>
                <a:effectLst/>
                <a:uLnTx/>
                <a:uFillTx/>
                <a:latin typeface="Arial"/>
              </a:rPr>
              <a:t>Ambisjon 2 retter oppmerksomheten mot: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b="0"/>
              <a:t>Nye </a:t>
            </a:r>
            <a:r>
              <a:rPr lang="nb-NO" b="1"/>
              <a:t>kontrollmuligheter</a:t>
            </a:r>
            <a:r>
              <a:rPr lang="nb-NO" b="0"/>
              <a:t> som følge av </a:t>
            </a:r>
            <a:r>
              <a:rPr lang="nb-NO" sz="1200" b="1"/>
              <a:t>økt </a:t>
            </a:r>
            <a:r>
              <a:rPr lang="nb-NO" sz="1200" b="1" err="1"/>
              <a:t>informasjonstilfang</a:t>
            </a:r>
            <a:r>
              <a:rPr lang="nb-NO" sz="1200" b="1"/>
              <a:t> </a:t>
            </a:r>
            <a:r>
              <a:rPr lang="nb-NO" sz="1200" b="0"/>
              <a:t>og </a:t>
            </a:r>
            <a:r>
              <a:rPr lang="nb-NO" sz="1200" b="1"/>
              <a:t>nye kontrollverktøy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sz="1200" b="1"/>
              <a:t>Mobilitet og fleksibilitet </a:t>
            </a:r>
            <a:r>
              <a:rPr lang="nb-NO" sz="1200" b="0"/>
              <a:t>i kontrollen, og at det skal være </a:t>
            </a:r>
            <a:r>
              <a:rPr lang="nb-NO" sz="1200" b="1"/>
              <a:t>opplevd og reell oppdagelsesrisiko </a:t>
            </a:r>
            <a:r>
              <a:rPr lang="nb-NO" sz="1200" b="0"/>
              <a:t>i alle varestrømmer og i hele tollområdet.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sz="1200" b="0"/>
              <a:t>Beskriver behovet for effektive og tilpassede </a:t>
            </a:r>
            <a:r>
              <a:rPr lang="nb-NO" sz="1200" b="1"/>
              <a:t>kontrollhjemler </a:t>
            </a:r>
            <a:r>
              <a:rPr lang="nb-NO" sz="1200" b="0"/>
              <a:t>og </a:t>
            </a:r>
            <a:r>
              <a:rPr lang="nb-NO" sz="1200" b="1"/>
              <a:t>effektiv sanksjonering</a:t>
            </a:r>
            <a:r>
              <a:rPr lang="nb-NO" sz="1200" b="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sz="1200" b="0"/>
              <a:t>Legger opp til økt </a:t>
            </a:r>
            <a:r>
              <a:rPr lang="nb-NO" sz="1200" b="1"/>
              <a:t>informasjonsutveksling</a:t>
            </a:r>
            <a:r>
              <a:rPr lang="nb-NO" sz="1200" b="0"/>
              <a:t> med andre myndigheter i Norge - og ikke minst internasjonalt.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a:t>Etatens bidrag til </a:t>
            </a:r>
            <a:r>
              <a:rPr lang="nb-NO" b="1"/>
              <a:t>samfunnssikkerhet</a:t>
            </a:r>
            <a:r>
              <a:rPr lang="nb-NO"/>
              <a:t> og </a:t>
            </a:r>
            <a:r>
              <a:rPr lang="nb-NO" b="1"/>
              <a:t>beredskapsarbeid</a:t>
            </a:r>
            <a:r>
              <a:rPr lang="nb-NO"/>
              <a:t>.</a:t>
            </a:r>
            <a:endParaRPr lang="nb-NO">
              <a:cs typeface="Arial"/>
            </a:endParaRPr>
          </a:p>
          <a:p>
            <a:pPr algn="l" rtl="0" fontAlgn="base"/>
            <a:endParaRPr lang="en-US" b="0" i="0">
              <a:solidFill>
                <a:srgbClr val="444444"/>
              </a:solidFill>
              <a:effectLst/>
              <a:latin typeface="+mn-lt"/>
            </a:endParaRPr>
          </a:p>
          <a:p>
            <a:endParaRPr lang="nb-NO"/>
          </a:p>
        </p:txBody>
      </p:sp>
      <p:sp>
        <p:nvSpPr>
          <p:cNvPr id="4" name="Plassholder for lysbildenummer 3">
            <a:extLst>
              <a:ext uri="{FF2B5EF4-FFF2-40B4-BE49-F238E27FC236}">
                <a16:creationId xmlns:a16="http://schemas.microsoft.com/office/drawing/2014/main" id="{93919DF3-DAB8-2A52-DD18-ED57B072E15C}"/>
              </a:ext>
            </a:extLst>
          </p:cNvPr>
          <p:cNvSpPr>
            <a:spLocks noGrp="1"/>
          </p:cNvSpPr>
          <p:nvPr>
            <p:ph type="sldNum" sz="quarter" idx="5"/>
          </p:nvPr>
        </p:nvSpPr>
        <p:spPr/>
        <p:txBody>
          <a:bodyPr/>
          <a:lstStyle/>
          <a:p>
            <a:fld id="{AD1D1488-20D7-4F8C-BF1F-E8032684E683}" type="slidenum">
              <a:rPr lang="nb-NO" smtClean="0"/>
              <a:t>3</a:t>
            </a:fld>
            <a:endParaRPr lang="nb-NO"/>
          </a:p>
        </p:txBody>
      </p:sp>
    </p:spTree>
    <p:extLst>
      <p:ext uri="{BB962C8B-B14F-4D97-AF65-F5344CB8AC3E}">
        <p14:creationId xmlns:p14="http://schemas.microsoft.com/office/powerpoint/2010/main" val="162457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BC98-28EC-CE66-7B81-BAC0CBB41E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043C41-A09A-1579-B527-DBB50F12EF9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01EEB54-8DE9-6586-F5DB-4E80624EAD68}"/>
              </a:ext>
            </a:extLst>
          </p:cNvPr>
          <p:cNvSpPr>
            <a:spLocks noGrp="1"/>
          </p:cNvSpPr>
          <p:nvPr>
            <p:ph type="body" idx="1"/>
          </p:nvPr>
        </p:nvSpPr>
        <p:spPr/>
        <p:txBody>
          <a:bodyPr/>
          <a:lstStyle/>
          <a:p>
            <a:pPr algn="l" rtl="0" fontAlgn="base">
              <a:buNone/>
            </a:pPr>
            <a:r>
              <a:rPr lang="nb-NO" b="0" i="0">
                <a:solidFill>
                  <a:srgbClr val="444444"/>
                </a:solidFill>
                <a:effectLst/>
                <a:latin typeface="+mn-lt"/>
              </a:rPr>
              <a:t>​</a:t>
            </a:r>
            <a:r>
              <a:rPr lang="nb-NO" b="0" i="0" u="none" strike="noStrike">
                <a:solidFill>
                  <a:srgbClr val="000000"/>
                </a:solidFill>
                <a:effectLst/>
                <a:latin typeface="+mn-lt"/>
              </a:rPr>
              <a:t>Ambisjon 3 dreier seg om oppgavene vi gjør for </a:t>
            </a:r>
            <a:r>
              <a:rPr lang="nb-NO" b="1" i="0" u="none" strike="noStrike">
                <a:solidFill>
                  <a:srgbClr val="000000"/>
                </a:solidFill>
                <a:effectLst/>
                <a:latin typeface="+mn-lt"/>
              </a:rPr>
              <a:t>sektormyndighetene</a:t>
            </a:r>
            <a:r>
              <a:rPr lang="nb-NO" b="0" i="0" u="none" strike="noStrike">
                <a:solidFill>
                  <a:srgbClr val="000000"/>
                </a:solidFill>
                <a:effectLst/>
                <a:latin typeface="+mn-lt"/>
              </a:rPr>
              <a:t>, og hvordan disse </a:t>
            </a:r>
            <a:r>
              <a:rPr lang="nb-NO" b="1" i="0" u="none" strike="noStrike">
                <a:solidFill>
                  <a:srgbClr val="000000"/>
                </a:solidFill>
                <a:effectLst/>
                <a:latin typeface="+mn-lt"/>
              </a:rPr>
              <a:t>oppgavene vil utvikles og endres </a:t>
            </a:r>
            <a:r>
              <a:rPr lang="nb-NO" b="0" i="0" u="none" strike="noStrike">
                <a:solidFill>
                  <a:srgbClr val="000000"/>
                </a:solidFill>
                <a:effectLst/>
                <a:latin typeface="+mn-lt"/>
              </a:rPr>
              <a:t>når vi tar i bruk ny teknologi. </a:t>
            </a:r>
            <a:r>
              <a:rPr lang="en-US" b="0" i="0">
                <a:solidFill>
                  <a:srgbClr val="444444"/>
                </a:solidFill>
                <a:effectLst/>
                <a:latin typeface="+mn-lt"/>
              </a:rPr>
              <a:t>​</a:t>
            </a:r>
          </a:p>
          <a:p>
            <a:pPr algn="l" rtl="0" fontAlgn="base">
              <a:buNone/>
            </a:pPr>
            <a:r>
              <a:rPr lang="nb-NO" b="0" i="0">
                <a:solidFill>
                  <a:srgbClr val="444444"/>
                </a:solidFill>
                <a:effectLst/>
                <a:latin typeface="+mn-lt"/>
              </a:rPr>
              <a:t>​</a:t>
            </a:r>
          </a:p>
          <a:p>
            <a:pPr algn="l" rtl="0" fontAlgn="base"/>
            <a:r>
              <a:rPr lang="nb-NO" b="0" i="0" u="none" strike="noStrike">
                <a:solidFill>
                  <a:srgbClr val="000000"/>
                </a:solidFill>
                <a:effectLst/>
                <a:latin typeface="+mn-lt"/>
              </a:rPr>
              <a:t>Denne ambisjonen er uttrykt ved at Tolletaten er «</a:t>
            </a:r>
            <a:r>
              <a:rPr lang="nb-NO" b="1" i="0" u="none" strike="noStrike">
                <a:solidFill>
                  <a:srgbClr val="000000"/>
                </a:solidFill>
                <a:effectLst/>
                <a:latin typeface="+mn-lt"/>
              </a:rPr>
              <a:t>STATENS FELLES REPRESENTANT I GRENSEKRYSSENDE VAREFØRSEL».</a:t>
            </a:r>
            <a:endParaRPr lang="en-US" b="1" i="0">
              <a:solidFill>
                <a:srgbClr val="444444"/>
              </a:solidFill>
              <a:effectLst/>
              <a:latin typeface="+mn-lt"/>
            </a:endParaRP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0" cap="none" spc="0" normalizeH="0" baseline="0" noProof="0">
                <a:ln>
                  <a:noFill/>
                </a:ln>
                <a:solidFill>
                  <a:schemeClr val="tx1"/>
                </a:solidFill>
                <a:effectLst/>
                <a:uLnTx/>
                <a:uFillTx/>
                <a:latin typeface="Arial"/>
              </a:rPr>
              <a:t>Ambisjon 3 retter oppmerksomhet om: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a:ln>
                  <a:noFill/>
                </a:ln>
                <a:solidFill>
                  <a:schemeClr val="tx1"/>
                </a:solidFill>
                <a:effectLst/>
                <a:uLnTx/>
                <a:uFillTx/>
                <a:latin typeface="Arial"/>
              </a:rPr>
              <a:t>Etatens rolle som </a:t>
            </a:r>
            <a:r>
              <a:rPr kumimoji="0" lang="nb-NO" sz="1200" b="1" i="0" u="none" strike="noStrike" kern="0" cap="none" spc="0" normalizeH="0" baseline="0" noProof="0">
                <a:ln>
                  <a:noFill/>
                </a:ln>
                <a:solidFill>
                  <a:schemeClr val="tx1"/>
                </a:solidFill>
                <a:effectLst/>
                <a:uLnTx/>
                <a:uFillTx/>
                <a:latin typeface="Arial"/>
              </a:rPr>
              <a:t>informasjonsforvalter </a:t>
            </a:r>
            <a:r>
              <a:rPr kumimoji="0" lang="nb-NO" sz="1200" b="0" i="0" u="none" strike="noStrike" kern="0" cap="none" spc="0" normalizeH="0" baseline="0" noProof="0">
                <a:ln>
                  <a:noFill/>
                </a:ln>
                <a:solidFill>
                  <a:schemeClr val="tx1"/>
                </a:solidFill>
                <a:effectLst/>
                <a:uLnTx/>
                <a:uFillTx/>
                <a:latin typeface="Arial"/>
              </a:rPr>
              <a:t>og</a:t>
            </a:r>
            <a:r>
              <a:rPr kumimoji="0" lang="nb-NO" sz="1200" b="1" i="0" u="none" strike="noStrike" kern="0" cap="none" spc="0" normalizeH="0" baseline="0" noProof="0">
                <a:ln>
                  <a:noFill/>
                </a:ln>
                <a:solidFill>
                  <a:schemeClr val="tx1"/>
                </a:solidFill>
                <a:effectLst/>
                <a:uLnTx/>
                <a:uFillTx/>
                <a:latin typeface="Arial"/>
              </a:rPr>
              <a:t> tjenesteleverandør og tilrettelegger </a:t>
            </a:r>
            <a:r>
              <a:rPr kumimoji="0" lang="nb-NO" sz="1200" b="0" i="0" u="none" strike="noStrike" kern="0" cap="none" spc="0" normalizeH="0" baseline="0" noProof="0">
                <a:ln>
                  <a:noFill/>
                </a:ln>
                <a:solidFill>
                  <a:schemeClr val="tx1"/>
                </a:solidFill>
                <a:effectLst/>
                <a:uLnTx/>
                <a:uFillTx/>
                <a:latin typeface="Arial"/>
              </a:rPr>
              <a:t>for sektormyndighetene blir fremhevet. (tradisjonelt er det kultur for at tolletaten er en kontrolletat. Vår rolle som informasjonsforvalter og tjenesteleverandør blir tydeligere.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a:ln>
                  <a:noFill/>
                </a:ln>
                <a:solidFill>
                  <a:schemeClr val="tx1"/>
                </a:solidFill>
                <a:effectLst/>
                <a:uLnTx/>
                <a:uFillTx/>
                <a:latin typeface="Arial"/>
              </a:rPr>
              <a:t>Nye tekniske løsninger gir </a:t>
            </a:r>
            <a:r>
              <a:rPr kumimoji="0" lang="nb-NO" sz="1200" b="1" i="0" u="none" strike="noStrike" kern="0" cap="none" spc="0" normalizeH="0" baseline="0" noProof="0">
                <a:ln>
                  <a:noFill/>
                </a:ln>
                <a:solidFill>
                  <a:schemeClr val="tx1"/>
                </a:solidFill>
                <a:effectLst/>
                <a:uLnTx/>
                <a:uFillTx/>
                <a:latin typeface="Arial"/>
              </a:rPr>
              <a:t>nye muligheter for samhandling </a:t>
            </a:r>
            <a:r>
              <a:rPr kumimoji="0" lang="nb-NO" sz="1200" b="0" i="0" u="none" strike="noStrike" kern="0" cap="none" spc="0" normalizeH="0" baseline="0" noProof="0">
                <a:ln>
                  <a:noFill/>
                </a:ln>
                <a:solidFill>
                  <a:schemeClr val="tx1"/>
                </a:solidFill>
                <a:effectLst/>
                <a:uLnTx/>
                <a:uFillTx/>
                <a:latin typeface="Arial"/>
              </a:rPr>
              <a:t>med sektormyndighetene. (Vi kan gi informasjon og vi kan jobbe tettere hvis de ønsker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a:ln>
                  <a:noFill/>
                </a:ln>
                <a:solidFill>
                  <a:schemeClr val="tx1"/>
                </a:solidFill>
                <a:effectLst/>
                <a:uLnTx/>
                <a:uFillTx/>
                <a:latin typeface="Arial"/>
              </a:rPr>
              <a:t>Effektivitet gjennom </a:t>
            </a:r>
            <a:r>
              <a:rPr kumimoji="0" lang="nb-NO" sz="1200" b="1" i="0" u="none" strike="noStrike" kern="0" cap="none" spc="0" normalizeH="0" baseline="0" noProof="0">
                <a:ln>
                  <a:noFill/>
                </a:ln>
                <a:solidFill>
                  <a:schemeClr val="tx1"/>
                </a:solidFill>
                <a:effectLst/>
                <a:uLnTx/>
                <a:uFillTx/>
                <a:latin typeface="Arial"/>
              </a:rPr>
              <a:t>samordning av forvaltnings- og kontrolloppgaver </a:t>
            </a:r>
            <a:r>
              <a:rPr kumimoji="0" lang="nb-NO" sz="1200" b="0" i="0" u="none" strike="noStrike" kern="0" cap="none" spc="0" normalizeH="0" baseline="0" noProof="0">
                <a:ln>
                  <a:noFill/>
                </a:ln>
                <a:solidFill>
                  <a:schemeClr val="tx1"/>
                </a:solidFill>
                <a:effectLst/>
                <a:uLnTx/>
                <a:uFillTx/>
                <a:latin typeface="Arial"/>
              </a:rPr>
              <a:t>gir gevinster for samfunnet samlet sett. (Denne er viktig </a:t>
            </a:r>
            <a:r>
              <a:rPr kumimoji="0" lang="nb-NO" sz="1200" b="0" i="0" u="none" strike="noStrike" kern="0" cap="none" spc="0" normalizeH="0" baseline="0" noProof="0" err="1">
                <a:ln>
                  <a:noFill/>
                </a:ln>
                <a:solidFill>
                  <a:schemeClr val="tx1"/>
                </a:solidFill>
                <a:effectLst/>
                <a:uLnTx/>
                <a:uFillTx/>
                <a:latin typeface="Arial"/>
              </a:rPr>
              <a:t>mht</a:t>
            </a:r>
            <a:r>
              <a:rPr kumimoji="0" lang="nb-NO" sz="1200" b="0" i="0" u="none" strike="noStrike" kern="0" cap="none" spc="0" normalizeH="0" baseline="0" noProof="0">
                <a:ln>
                  <a:noFill/>
                </a:ln>
                <a:solidFill>
                  <a:schemeClr val="tx1"/>
                </a:solidFill>
                <a:effectLst/>
                <a:uLnTx/>
                <a:uFillTx/>
                <a:latin typeface="Arial"/>
              </a:rPr>
              <a:t> effektivitet både for sektormyndighetene og næringslivet)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a:ln>
                  <a:noFill/>
                </a:ln>
                <a:solidFill>
                  <a:schemeClr val="tx1"/>
                </a:solidFill>
                <a:effectLst/>
                <a:uLnTx/>
                <a:uFillTx/>
                <a:latin typeface="Arial"/>
              </a:rPr>
              <a:t>Videre beskrives det </a:t>
            </a:r>
            <a:r>
              <a:rPr kumimoji="0" lang="nb-NO" sz="1200" b="1" i="0" u="none" strike="noStrike" kern="0" cap="none" spc="0" normalizeH="0" baseline="0" noProof="0">
                <a:ln>
                  <a:noFill/>
                </a:ln>
                <a:solidFill>
                  <a:schemeClr val="tx1"/>
                </a:solidFill>
                <a:effectLst/>
                <a:uLnTx/>
                <a:uFillTx/>
                <a:latin typeface="Arial"/>
              </a:rPr>
              <a:t>internasjonale perspektivet – </a:t>
            </a:r>
            <a:r>
              <a:rPr kumimoji="0" lang="nb-NO" sz="1200" b="0" i="0" u="none" strike="noStrike" kern="0" cap="none" spc="0" normalizeH="0" baseline="0" noProof="0">
                <a:ln>
                  <a:noFill/>
                </a:ln>
                <a:solidFill>
                  <a:schemeClr val="tx1"/>
                </a:solidFill>
                <a:effectLst/>
                <a:uLnTx/>
                <a:uFillTx/>
                <a:latin typeface="Arial"/>
              </a:rPr>
              <a:t>økt integrasjon i det indre marked, tettere og mer forpliktende tollsamarbeid med felles regelverk og løsninger – vil påvirke etatens oppgaveløsning.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sz="1800" i="0">
                <a:effectLst/>
                <a:latin typeface="Arial" panose="020B0604020202020204" pitchFamily="34" charset="0"/>
                <a:ea typeface="PMingLiU" panose="02020500000000000000" pitchFamily="18" charset="-120"/>
                <a:cs typeface="Times New Roman" panose="02020603050405020304" pitchFamily="18" charset="0"/>
              </a:rPr>
              <a:t>Ambisjonen påpeker behovet for at etaten er </a:t>
            </a:r>
            <a:r>
              <a:rPr lang="nb-NO" sz="1800" b="1" i="0">
                <a:effectLst/>
                <a:latin typeface="Arial" panose="020B0604020202020204" pitchFamily="34" charset="0"/>
                <a:ea typeface="PMingLiU" panose="02020500000000000000" pitchFamily="18" charset="-120"/>
                <a:cs typeface="Times New Roman" panose="02020603050405020304" pitchFamily="18" charset="0"/>
              </a:rPr>
              <a:t>forberedt og har gjort nødvendige tilpasninger </a:t>
            </a:r>
            <a:r>
              <a:rPr lang="nb-NO" sz="1800" i="0">
                <a:effectLst/>
                <a:latin typeface="Arial" panose="020B0604020202020204" pitchFamily="34" charset="0"/>
                <a:ea typeface="PMingLiU" panose="02020500000000000000" pitchFamily="18" charset="-120"/>
                <a:cs typeface="Times New Roman" panose="02020603050405020304" pitchFamily="18" charset="0"/>
              </a:rPr>
              <a:t>i møtet med </a:t>
            </a:r>
            <a:r>
              <a:rPr lang="nb-NO" sz="1800" b="1" i="0">
                <a:effectLst/>
                <a:latin typeface="Arial" panose="020B0604020202020204" pitchFamily="34" charset="0"/>
                <a:ea typeface="PMingLiU" panose="02020500000000000000" pitchFamily="18" charset="-120"/>
                <a:cs typeface="Times New Roman" panose="02020603050405020304" pitchFamily="18" charset="0"/>
              </a:rPr>
              <a:t>implikasjonene av EUs tollreform.</a:t>
            </a:r>
            <a:endParaRPr kumimoji="0" lang="nb-NO" sz="1200" b="1" i="0" u="none" strike="noStrike" kern="0" cap="none" spc="0" normalizeH="0" baseline="0" noProof="0">
              <a:ln>
                <a:noFill/>
              </a:ln>
              <a:solidFill>
                <a:schemeClr val="tx1"/>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200" b="0" i="0" u="none" strike="noStrike" kern="0" cap="none" spc="0" normalizeH="0" baseline="0" noProof="0">
                <a:ln>
                  <a:noFill/>
                </a:ln>
                <a:solidFill>
                  <a:schemeClr val="tx1"/>
                </a:solidFill>
                <a:effectLst/>
                <a:uLnTx/>
                <a:uFillTx/>
                <a:latin typeface="Arial"/>
              </a:rPr>
              <a:t>Etatens rolle som </a:t>
            </a:r>
            <a:r>
              <a:rPr kumimoji="0" lang="nb-NO" sz="1200" b="1" i="0" u="none" strike="noStrike" kern="0" cap="none" spc="0" normalizeH="0" baseline="0" noProof="0">
                <a:ln>
                  <a:noFill/>
                </a:ln>
                <a:solidFill>
                  <a:schemeClr val="tx1"/>
                </a:solidFill>
                <a:effectLst/>
                <a:uLnTx/>
                <a:uFillTx/>
                <a:latin typeface="Arial"/>
              </a:rPr>
              <a:t>kunnskapsleverandør</a:t>
            </a:r>
            <a:r>
              <a:rPr kumimoji="0" lang="nb-NO" sz="1200" b="0" i="0" u="none" strike="noStrike" kern="0" cap="none" spc="0" normalizeH="0" baseline="0" noProof="0">
                <a:ln>
                  <a:noFill/>
                </a:ln>
                <a:solidFill>
                  <a:schemeClr val="tx1"/>
                </a:solidFill>
                <a:effectLst/>
                <a:uLnTx/>
                <a:uFillTx/>
                <a:latin typeface="Arial"/>
              </a:rPr>
              <a:t> til andre myndigheter på tollområdet fremheves.</a:t>
            </a:r>
          </a:p>
          <a:p>
            <a:endParaRPr lang="nb-NO"/>
          </a:p>
        </p:txBody>
      </p:sp>
      <p:sp>
        <p:nvSpPr>
          <p:cNvPr id="4" name="Plassholder for lysbildenummer 3">
            <a:extLst>
              <a:ext uri="{FF2B5EF4-FFF2-40B4-BE49-F238E27FC236}">
                <a16:creationId xmlns:a16="http://schemas.microsoft.com/office/drawing/2014/main" id="{DF4DF0E0-B285-B102-10DE-4A0D9DF03651}"/>
              </a:ext>
            </a:extLst>
          </p:cNvPr>
          <p:cNvSpPr>
            <a:spLocks noGrp="1"/>
          </p:cNvSpPr>
          <p:nvPr>
            <p:ph type="sldNum" sz="quarter" idx="5"/>
          </p:nvPr>
        </p:nvSpPr>
        <p:spPr/>
        <p:txBody>
          <a:bodyPr/>
          <a:lstStyle/>
          <a:p>
            <a:fld id="{AD1D1488-20D7-4F8C-BF1F-E8032684E683}" type="slidenum">
              <a:rPr lang="nb-NO" smtClean="0"/>
              <a:t>4</a:t>
            </a:fld>
            <a:endParaRPr lang="nb-NO"/>
          </a:p>
        </p:txBody>
      </p:sp>
    </p:spTree>
    <p:extLst>
      <p:ext uri="{BB962C8B-B14F-4D97-AF65-F5344CB8AC3E}">
        <p14:creationId xmlns:p14="http://schemas.microsoft.com/office/powerpoint/2010/main" val="148654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6B49-369D-6B29-293C-607CC2AC78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BC59E08-0D13-AD67-19B3-9E02EFD22C0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65C1A4-EBB9-D986-8072-6C4DF4B260D9}"/>
              </a:ext>
            </a:extLst>
          </p:cNvPr>
          <p:cNvSpPr>
            <a:spLocks noGrp="1"/>
          </p:cNvSpPr>
          <p:nvPr>
            <p:ph type="body" idx="1"/>
          </p:nvPr>
        </p:nvSpPr>
        <p:spPr/>
        <p:txBody>
          <a:bodyPr/>
          <a:lstStyle/>
          <a:p>
            <a:r>
              <a:rPr lang="nb-NO" b="1" i="0" u="none" strike="noStrike">
                <a:solidFill>
                  <a:srgbClr val="000000"/>
                </a:solidFill>
                <a:effectLst/>
                <a:latin typeface="Aptos" panose="020B0004020202020204" pitchFamily="34" charset="0"/>
              </a:rPr>
              <a:t>Dette er vår interne ambisjon </a:t>
            </a:r>
            <a:r>
              <a:rPr lang="nb-NO" b="0" i="0" u="none" strike="noStrike">
                <a:solidFill>
                  <a:srgbClr val="000000"/>
                </a:solidFill>
                <a:effectLst/>
                <a:latin typeface="Aptos" panose="020B0004020202020204" pitchFamily="34" charset="0"/>
              </a:rPr>
              <a:t>og handler  om hvordan vi som etat </a:t>
            </a:r>
            <a:r>
              <a:rPr lang="nb-NO" b="1" i="0" u="none" strike="noStrike">
                <a:solidFill>
                  <a:srgbClr val="000000"/>
                </a:solidFill>
                <a:effectLst/>
                <a:latin typeface="Aptos" panose="020B0004020202020204" pitchFamily="34" charset="0"/>
              </a:rPr>
              <a:t>skal jobbe og samhandle med hverandre</a:t>
            </a:r>
            <a:r>
              <a:rPr lang="nb-NO" b="0" i="0" u="none" strike="noStrike">
                <a:solidFill>
                  <a:srgbClr val="000000"/>
                </a:solidFill>
                <a:effectLst/>
                <a:latin typeface="Aptos" panose="020B0004020202020204" pitchFamily="34" charset="0"/>
              </a:rPr>
              <a:t>, hvordan vi </a:t>
            </a:r>
            <a:r>
              <a:rPr lang="nb-NO" b="1" i="0" u="none" strike="noStrike">
                <a:solidFill>
                  <a:srgbClr val="000000"/>
                </a:solidFill>
                <a:effectLst/>
                <a:latin typeface="Aptos" panose="020B0004020202020204" pitchFamily="34" charset="0"/>
              </a:rPr>
              <a:t>skal videreutvikle vår kompetanse </a:t>
            </a:r>
            <a:r>
              <a:rPr lang="nb-NO" b="0" i="0" u="none" strike="noStrike">
                <a:solidFill>
                  <a:srgbClr val="000000"/>
                </a:solidFill>
                <a:effectLst/>
                <a:latin typeface="Aptos" panose="020B0004020202020204" pitchFamily="34" charset="0"/>
              </a:rPr>
              <a:t>og </a:t>
            </a:r>
            <a:r>
              <a:rPr lang="nb-NO" b="1" i="0" u="none" strike="noStrike">
                <a:solidFill>
                  <a:srgbClr val="000000"/>
                </a:solidFill>
                <a:effectLst/>
                <a:latin typeface="Aptos" panose="020B0004020202020204" pitchFamily="34" charset="0"/>
              </a:rPr>
              <a:t>bruke kunnskapen vår. </a:t>
            </a:r>
            <a:r>
              <a:rPr lang="nb-NO" b="0" i="0" u="none" strike="noStrike">
                <a:solidFill>
                  <a:srgbClr val="000000"/>
                </a:solidFill>
                <a:effectLst/>
                <a:latin typeface="Aptos" panose="020B0004020202020204" pitchFamily="34" charset="0"/>
              </a:rPr>
              <a:t>Dette er dermed forutsetninger som må være på plass for å kunne realisere de tre andre ambisjonene.</a:t>
            </a:r>
            <a:r>
              <a:rPr lang="nb-NO" b="1" i="0" u="none" strike="noStrike">
                <a:solidFill>
                  <a:srgbClr val="000000"/>
                </a:solidFill>
                <a:effectLst/>
                <a:latin typeface="Aptos" panose="020B0004020202020204" pitchFamily="34" charset="0"/>
              </a:rPr>
              <a:t> Ambisjonen er uttrykt ved at vi skal være FREMOVERLENT OG LÆRENDE. </a:t>
            </a:r>
          </a:p>
          <a:p>
            <a:endParaRPr lang="nb-NO" b="1" i="0" u="none" strike="noStrike">
              <a:solidFill>
                <a:srgbClr val="000000"/>
              </a:solidFill>
              <a:effectLst/>
              <a:latin typeface="Aptos" panose="020B0004020202020204" pitchFamily="34" charset="0"/>
            </a:endParaRPr>
          </a:p>
          <a:p>
            <a:r>
              <a:rPr lang="nb-NO" b="1" i="0" u="none" strike="noStrike">
                <a:solidFill>
                  <a:srgbClr val="000000"/>
                </a:solidFill>
                <a:effectLst/>
                <a:latin typeface="Aptos" panose="020B0004020202020204" pitchFamily="34" charset="0"/>
              </a:rPr>
              <a:t>I ambisjonen har vi blant annet valgt å fremheve:</a:t>
            </a:r>
          </a:p>
          <a:p>
            <a:pPr marL="171450" indent="-171450">
              <a:buFont typeface="Wingdings" panose="05000000000000000000" pitchFamily="2" charset="2"/>
              <a:buChar char="Ø"/>
            </a:pPr>
            <a:r>
              <a:rPr lang="nb-NO" b="0" i="0" u="none" strike="noStrike">
                <a:solidFill>
                  <a:srgbClr val="000000"/>
                </a:solidFill>
                <a:effectLst/>
                <a:latin typeface="Aptos" panose="020B0004020202020204" pitchFamily="34" charset="0"/>
              </a:rPr>
              <a:t>At vi skal være en </a:t>
            </a:r>
            <a:r>
              <a:rPr lang="nb-NO" b="1" i="0" u="none" strike="noStrike">
                <a:solidFill>
                  <a:srgbClr val="000000"/>
                </a:solidFill>
                <a:effectLst/>
                <a:latin typeface="Aptos" panose="020B0004020202020204" pitchFamily="34" charset="0"/>
              </a:rPr>
              <a:t>attraktiv arbeidsgiver </a:t>
            </a:r>
            <a:r>
              <a:rPr lang="nb-NO" b="0" i="0" u="none" strike="noStrike">
                <a:solidFill>
                  <a:srgbClr val="000000"/>
                </a:solidFill>
                <a:effectLst/>
                <a:latin typeface="Aptos" panose="020B0004020202020204" pitchFamily="34" charset="0"/>
              </a:rPr>
              <a:t>som utvikler våre ansatte</a:t>
            </a:r>
          </a:p>
          <a:p>
            <a:pPr marL="171450" indent="-171450">
              <a:buFont typeface="Wingdings" panose="05000000000000000000" pitchFamily="2" charset="2"/>
              <a:buChar char="Ø"/>
            </a:pPr>
            <a:r>
              <a:rPr lang="nb-NO" sz="1200" kern="100">
                <a:solidFill>
                  <a:schemeClr val="tx1"/>
                </a:solidFill>
                <a:latin typeface="Arial" panose="020B0604020202020204" pitchFamily="34" charset="0"/>
                <a:cs typeface="Arial" panose="020B0604020202020204" pitchFamily="34" charset="0"/>
              </a:rPr>
              <a:t>At etatens samlede </a:t>
            </a:r>
            <a:r>
              <a:rPr lang="nb-NO" sz="1200" b="1" kern="100">
                <a:solidFill>
                  <a:schemeClr val="tx1"/>
                </a:solidFill>
                <a:latin typeface="Arial" panose="020B0604020202020204" pitchFamily="34" charset="0"/>
                <a:cs typeface="Arial" panose="020B0604020202020204" pitchFamily="34" charset="0"/>
              </a:rPr>
              <a:t>kompetanse er godt tilpasset</a:t>
            </a:r>
            <a:r>
              <a:rPr lang="nb-NO" sz="1200" kern="100">
                <a:solidFill>
                  <a:schemeClr val="tx1"/>
                </a:solidFill>
                <a:latin typeface="Arial" panose="020B0604020202020204" pitchFamily="34" charset="0"/>
                <a:cs typeface="Arial" panose="020B0604020202020204" pitchFamily="34" charset="0"/>
              </a:rPr>
              <a:t> etatens utfordringer og oppgaver.</a:t>
            </a:r>
          </a:p>
          <a:p>
            <a:pPr marL="171450" indent="-171450">
              <a:buFont typeface="Wingdings" panose="05000000000000000000" pitchFamily="2" charset="2"/>
              <a:buChar char="Ø"/>
            </a:pPr>
            <a:r>
              <a:rPr lang="nb-NO" sz="1200" b="0" i="0" u="none" strike="noStrike" kern="100">
                <a:solidFill>
                  <a:schemeClr val="tx1"/>
                </a:solidFill>
                <a:effectLst/>
                <a:latin typeface="Arial" panose="020B0604020202020204" pitchFamily="34" charset="0"/>
                <a:cs typeface="Arial" panose="020B0604020202020204" pitchFamily="34" charset="0"/>
              </a:rPr>
              <a:t>At vi </a:t>
            </a:r>
            <a:r>
              <a:rPr lang="nb-NO" sz="1200" b="1" i="0" u="none" strike="noStrike" kern="100">
                <a:solidFill>
                  <a:schemeClr val="tx1"/>
                </a:solidFill>
                <a:effectLst/>
                <a:latin typeface="Arial" panose="020B0604020202020204" pitchFamily="34" charset="0"/>
                <a:cs typeface="Arial" panose="020B0604020202020204" pitchFamily="34" charset="0"/>
              </a:rPr>
              <a:t>lærende </a:t>
            </a:r>
            <a:r>
              <a:rPr lang="nb-NO" sz="1200" b="0" i="0" u="none" strike="noStrike" kern="100">
                <a:solidFill>
                  <a:schemeClr val="tx1"/>
                </a:solidFill>
                <a:effectLst/>
                <a:latin typeface="Arial" panose="020B0604020202020204" pitchFamily="34" charset="0"/>
                <a:cs typeface="Arial" panose="020B0604020202020204" pitchFamily="34" charset="0"/>
              </a:rPr>
              <a:t>og gjør </a:t>
            </a:r>
            <a:r>
              <a:rPr lang="nb-NO" sz="1200" b="1" i="0" u="none" strike="noStrike" kern="100">
                <a:solidFill>
                  <a:schemeClr val="tx1"/>
                </a:solidFill>
                <a:effectLst/>
                <a:latin typeface="Arial" panose="020B0604020202020204" pitchFamily="34" charset="0"/>
                <a:cs typeface="Arial" panose="020B0604020202020204" pitchFamily="34" charset="0"/>
              </a:rPr>
              <a:t>kunnskapsbaserte prioriteringer (og m</a:t>
            </a:r>
          </a:p>
          <a:p>
            <a:pPr marL="171450" indent="-171450">
              <a:buFont typeface="Wingdings" panose="05000000000000000000" pitchFamily="2" charset="2"/>
              <a:buChar char="Ø"/>
            </a:pPr>
            <a:r>
              <a:rPr lang="nb-NO" sz="1200" b="0" i="0" u="none" strike="noStrike" kern="100">
                <a:solidFill>
                  <a:schemeClr val="tx1"/>
                </a:solidFill>
                <a:effectLst/>
                <a:latin typeface="Arial" panose="020B0604020202020204" pitchFamily="34" charset="0"/>
                <a:cs typeface="Arial" panose="020B0604020202020204" pitchFamily="34" charset="0"/>
              </a:rPr>
              <a:t>At vi har </a:t>
            </a:r>
            <a:r>
              <a:rPr lang="nb-NO" sz="1200" b="1" i="0" u="none" strike="noStrike" kern="100">
                <a:solidFill>
                  <a:schemeClr val="tx1"/>
                </a:solidFill>
                <a:effectLst/>
                <a:latin typeface="Arial" panose="020B0604020202020204" pitchFamily="34" charset="0"/>
                <a:cs typeface="Arial" panose="020B0604020202020204" pitchFamily="34" charset="0"/>
              </a:rPr>
              <a:t>kapasitet til utvikling og forbedring.</a:t>
            </a:r>
          </a:p>
          <a:p>
            <a:pPr marL="171450" indent="-171450">
              <a:buFont typeface="Wingdings" panose="05000000000000000000" pitchFamily="2" charset="2"/>
              <a:buChar char="Ø"/>
            </a:pPr>
            <a:endParaRPr lang="nb-NO" b="0" i="0" u="none" strike="noStrike">
              <a:solidFill>
                <a:srgbClr val="000000"/>
              </a:solidFill>
              <a:effectLst/>
              <a:latin typeface="Aptos" panose="020B0004020202020204" pitchFamily="34" charset="0"/>
            </a:endParaRPr>
          </a:p>
        </p:txBody>
      </p:sp>
      <p:sp>
        <p:nvSpPr>
          <p:cNvPr id="4" name="Plassholder for lysbildenummer 3">
            <a:extLst>
              <a:ext uri="{FF2B5EF4-FFF2-40B4-BE49-F238E27FC236}">
                <a16:creationId xmlns:a16="http://schemas.microsoft.com/office/drawing/2014/main" id="{87012D4D-B773-A209-2A0F-2528E17B021B}"/>
              </a:ext>
            </a:extLst>
          </p:cNvPr>
          <p:cNvSpPr>
            <a:spLocks noGrp="1"/>
          </p:cNvSpPr>
          <p:nvPr>
            <p:ph type="sldNum" sz="quarter" idx="5"/>
          </p:nvPr>
        </p:nvSpPr>
        <p:spPr/>
        <p:txBody>
          <a:bodyPr/>
          <a:lstStyle/>
          <a:p>
            <a:fld id="{AD1D1488-20D7-4F8C-BF1F-E8032684E683}" type="slidenum">
              <a:rPr lang="nb-NO" smtClean="0"/>
              <a:t>5</a:t>
            </a:fld>
            <a:endParaRPr lang="nb-NO"/>
          </a:p>
        </p:txBody>
      </p:sp>
    </p:spTree>
    <p:extLst>
      <p:ext uri="{BB962C8B-B14F-4D97-AF65-F5344CB8AC3E}">
        <p14:creationId xmlns:p14="http://schemas.microsoft.com/office/powerpoint/2010/main" val="13729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4437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tellysbilde 7">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t="7822" b="782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0215108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tellysbilde 8">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t="12436" b="12436"/>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9200233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9">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l="92" r="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8" name="Grafikk 17">
            <a:extLst>
              <a:ext uri="{FF2B5EF4-FFF2-40B4-BE49-F238E27FC236}">
                <a16:creationId xmlns:a16="http://schemas.microsoft.com/office/drawing/2014/main" id="{ABEDB02E-F0E0-841B-ED87-0019773A120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095441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404838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lys">
    <p:bg>
      <p:bgRef idx="1001">
        <a:schemeClr val="bg2"/>
      </p:bgRef>
    </p:bg>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218181800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mørk">
    <p:bg>
      <p:bgRef idx="1001">
        <a:schemeClr val="bg1"/>
      </p:bgRef>
    </p:bg>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11A84E27-DB2A-1D00-FDC1-37F4BCD8A872}"/>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6569178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p:spPr>
        <p:style>
          <a:lnRef idx="1">
            <a:schemeClr val="dk1"/>
          </a:lnRef>
          <a:fillRef idx="0">
            <a:schemeClr val="dk1"/>
          </a:fillRef>
          <a:effectRef idx="0">
            <a:schemeClr val="dk1"/>
          </a:effectRef>
          <a:fontRef idx="minor">
            <a:schemeClr val="tx1"/>
          </a:fontRef>
        </p:style>
      </p:cxnSp>
      <p:cxnSp>
        <p:nvCxnSpPr>
          <p:cNvPr id="7" name="Rett linje 6">
            <a:extLst>
              <a:ext uri="{FF2B5EF4-FFF2-40B4-BE49-F238E27FC236}">
                <a16:creationId xmlns:a16="http://schemas.microsoft.com/office/drawing/2014/main" id="{38C77ACC-3BB9-C3A7-F69B-7C1DB2E4318C}"/>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3">
            <a:extLst>
              <a:ext uri="{FF2B5EF4-FFF2-40B4-BE49-F238E27FC236}">
                <a16:creationId xmlns:a16="http://schemas.microsoft.com/office/drawing/2014/main" id="{6D36FE49-A31D-B416-4615-142264401375}"/>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8959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loverskrif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p:spPr>
        <p:style>
          <a:lnRef idx="1">
            <a:schemeClr val="dk1"/>
          </a:lnRef>
          <a:fillRef idx="0">
            <a:schemeClr val="dk1"/>
          </a:fillRef>
          <a:effectRef idx="0">
            <a:schemeClr val="dk1"/>
          </a:effectRef>
          <a:fontRef idx="minor">
            <a:schemeClr val="tx1"/>
          </a:fontRef>
        </p:style>
      </p:cxnSp>
      <p:cxnSp>
        <p:nvCxnSpPr>
          <p:cNvPr id="7" name="Rett linje 6">
            <a:extLst>
              <a:ext uri="{FF2B5EF4-FFF2-40B4-BE49-F238E27FC236}">
                <a16:creationId xmlns:a16="http://schemas.microsoft.com/office/drawing/2014/main" id="{F5A245B9-A304-7CBA-3626-FE1521142A9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3">
            <a:extLst>
              <a:ext uri="{FF2B5EF4-FFF2-40B4-BE49-F238E27FC236}">
                <a16:creationId xmlns:a16="http://schemas.microsoft.com/office/drawing/2014/main" id="{C5B47139-368F-3115-A161-A54D30206FCB}"/>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90704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loverskrif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Bilde 6">
            <a:extLst>
              <a:ext uri="{FF2B5EF4-FFF2-40B4-BE49-F238E27FC236}">
                <a16:creationId xmlns:a16="http://schemas.microsoft.com/office/drawing/2014/main" id="{1D637F90-FC1E-D024-292C-24BACC35BEC5}"/>
              </a:ext>
            </a:extLst>
          </p:cNvPr>
          <p:cNvPicPr>
            <a:picLocks noChangeAspect="1"/>
          </p:cNvPicPr>
          <p:nvPr userDrawn="1"/>
        </p:nvPicPr>
        <p:blipFill>
          <a:blip r:embed="rId2"/>
          <a:srcRect/>
          <a:stretch/>
        </p:blipFill>
        <p:spPr>
          <a:xfrm>
            <a:off x="46800" y="82800"/>
            <a:ext cx="1022400" cy="366530"/>
          </a:xfrm>
          <a:prstGeom prst="rect">
            <a:avLst/>
          </a:prstGeom>
        </p:spPr>
      </p:pic>
      <p:cxnSp>
        <p:nvCxnSpPr>
          <p:cNvPr id="9" name="Rett linje 8">
            <a:extLst>
              <a:ext uri="{FF2B5EF4-FFF2-40B4-BE49-F238E27FC236}">
                <a16:creationId xmlns:a16="http://schemas.microsoft.com/office/drawing/2014/main" id="{4B7A9AB3-3784-EB2C-4818-CEC8AC38FB80}"/>
              </a:ext>
            </a:extLst>
          </p:cNvPr>
          <p:cNvCxnSpPr>
            <a:cxnSpLocks/>
          </p:cNvCxnSpPr>
          <p:nvPr userDrawn="1"/>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Plassholder for innhold 3">
            <a:extLst>
              <a:ext uri="{FF2B5EF4-FFF2-40B4-BE49-F238E27FC236}">
                <a16:creationId xmlns:a16="http://schemas.microsoft.com/office/drawing/2014/main" id="{398C00D5-87FB-7F68-1487-F08705551E5A}"/>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06174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pic>
        <p:nvPicPr>
          <p:cNvPr id="11" name="Bilde 10">
            <a:extLst>
              <a:ext uri="{FF2B5EF4-FFF2-40B4-BE49-F238E27FC236}">
                <a16:creationId xmlns:a16="http://schemas.microsoft.com/office/drawing/2014/main" id="{8BF19B17-7F52-DD19-05CA-1EF8689FE4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2719" y="1146945"/>
            <a:ext cx="5199554" cy="4564109"/>
          </a:xfrm>
          <a:prstGeom prst="rect">
            <a:avLst/>
          </a:prstGeom>
          <a:noFill/>
          <a:ln>
            <a:noFill/>
          </a:ln>
        </p:spPr>
      </p:pic>
    </p:spTree>
    <p:extLst>
      <p:ext uri="{BB962C8B-B14F-4D97-AF65-F5344CB8AC3E}">
        <p14:creationId xmlns:p14="http://schemas.microsoft.com/office/powerpoint/2010/main" val="247629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58084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Plassholder for innhold 3">
            <a:extLst>
              <a:ext uri="{FF2B5EF4-FFF2-40B4-BE49-F238E27FC236}">
                <a16:creationId xmlns:a16="http://schemas.microsoft.com/office/drawing/2014/main" id="{313B2E07-51DD-7D4D-AD68-121A77D99AEA}"/>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7063999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innholdsdeler,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9FF1E5C4-3A17-2FFA-0D83-3AF35ECD0DD0}"/>
              </a:ext>
            </a:extLst>
          </p:cNvPr>
          <p:cNvPicPr>
            <a:picLocks noChangeAspect="1"/>
          </p:cNvPicPr>
          <p:nvPr userDrawn="1"/>
        </p:nvPicPr>
        <p:blipFill>
          <a:blip r:embed="rId2"/>
          <a:srcRect/>
          <a:stretch/>
        </p:blipFill>
        <p:spPr>
          <a:xfrm>
            <a:off x="46800" y="82800"/>
            <a:ext cx="1022400" cy="366530"/>
          </a:xfrm>
          <a:prstGeom prst="rect">
            <a:avLst/>
          </a:prstGeom>
        </p:spPr>
      </p:pic>
      <p:sp>
        <p:nvSpPr>
          <p:cNvPr id="11" name="Plassholder for innhold 3">
            <a:extLst>
              <a:ext uri="{FF2B5EF4-FFF2-40B4-BE49-F238E27FC236}">
                <a16:creationId xmlns:a16="http://schemas.microsoft.com/office/drawing/2014/main" id="{53B2245D-A441-98AF-67AE-B43367969BCF}"/>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5535426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29702C6-DB19-B4FD-39E0-19C0FD9E244B}"/>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Plassholder for tekst 4">
            <a:extLst>
              <a:ext uri="{FF2B5EF4-FFF2-40B4-BE49-F238E27FC236}">
                <a16:creationId xmlns:a16="http://schemas.microsoft.com/office/drawing/2014/main" id="{37E33E84-BBD9-7496-53FE-8B9CE84CB70B}"/>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8177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innhold 3">
            <a:extLst>
              <a:ext uri="{FF2B5EF4-FFF2-40B4-BE49-F238E27FC236}">
                <a16:creationId xmlns:a16="http://schemas.microsoft.com/office/drawing/2014/main" id="{C8286D8C-F2D0-3A31-C331-2E9195B731C0}"/>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D2F385DF-2C61-0315-B17C-F5996C916214}"/>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331419993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mmenligning,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CA2B4371-7F62-B9C5-0389-40437970D020}"/>
              </a:ext>
            </a:extLst>
          </p:cNvPr>
          <p:cNvPicPr>
            <a:picLocks noChangeAspect="1"/>
          </p:cNvPicPr>
          <p:nvPr userDrawn="1"/>
        </p:nvPicPr>
        <p:blipFill>
          <a:blip r:embed="rId2"/>
          <a:srcRect/>
          <a:stretch/>
        </p:blipFill>
        <p:spPr>
          <a:xfrm>
            <a:off x="46800" y="82800"/>
            <a:ext cx="1022400" cy="366530"/>
          </a:xfrm>
          <a:prstGeom prst="rect">
            <a:avLst/>
          </a:prstGeom>
        </p:spPr>
      </p:pic>
      <p:sp>
        <p:nvSpPr>
          <p:cNvPr id="9" name="Plassholder for innhold 3">
            <a:extLst>
              <a:ext uri="{FF2B5EF4-FFF2-40B4-BE49-F238E27FC236}">
                <a16:creationId xmlns:a16="http://schemas.microsoft.com/office/drawing/2014/main" id="{B7184F4D-F82F-CF3C-DC7B-85F6FF019A3A}"/>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4">
            <a:extLst>
              <a:ext uri="{FF2B5EF4-FFF2-40B4-BE49-F238E27FC236}">
                <a16:creationId xmlns:a16="http://schemas.microsoft.com/office/drawing/2014/main" id="{6AE8D45D-9450-DDFD-5466-F0B6169F700C}"/>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124077238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172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hold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761124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nhold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3" name="Bilde 2">
            <a:extLst>
              <a:ext uri="{FF2B5EF4-FFF2-40B4-BE49-F238E27FC236}">
                <a16:creationId xmlns:a16="http://schemas.microsoft.com/office/drawing/2014/main" id="{DC4AC80A-A6D8-DDE4-5BB3-BD99B5E8224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12799366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535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e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07305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Bilde 8">
            <a:extLst>
              <a:ext uri="{FF2B5EF4-FFF2-40B4-BE49-F238E27FC236}">
                <a16:creationId xmlns:a16="http://schemas.microsoft.com/office/drawing/2014/main" id="{7B286AA3-328D-B4FF-4769-B71E0FE5B1F9}"/>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0838309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Bilde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295CC3F9-AE5B-491D-247B-7CC288B0B4F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52262157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midtsti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685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midtstil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2813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ilde med tekst, midtstil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CCC694DC-998A-7B91-8016-D186F5103D3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42324084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stor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7413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stor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751445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Bilde med stor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F733DCDF-FEF7-C5AB-887A-6115161ABCDD}"/>
              </a:ext>
            </a:extLst>
          </p:cNvPr>
          <p:cNvPicPr>
            <a:picLocks noChangeAspect="1"/>
          </p:cNvPicPr>
          <p:nvPr userDrawn="1"/>
        </p:nvPicPr>
        <p:blipFill>
          <a:blip r:embed="rId2"/>
          <a:srcRect/>
          <a:stretch/>
        </p:blipFill>
        <p:spPr>
          <a:xfrm>
            <a:off x="46800" y="82800"/>
            <a:ext cx="1022400" cy="366530"/>
          </a:xfrm>
          <a:prstGeom prst="rect">
            <a:avLst/>
          </a:prstGeom>
        </p:spPr>
      </p:pic>
      <p:cxnSp>
        <p:nvCxnSpPr>
          <p:cNvPr id="9" name="Rett linje 8">
            <a:extLst>
              <a:ext uri="{FF2B5EF4-FFF2-40B4-BE49-F238E27FC236}">
                <a16:creationId xmlns:a16="http://schemas.microsoft.com/office/drawing/2014/main" id="{507166C9-CB42-6C8B-A7B1-FABB66D4E908}"/>
              </a:ext>
            </a:extLst>
          </p:cNvPr>
          <p:cNvCxnSpPr>
            <a:cxnSpLocks/>
          </p:cNvCxnSpPr>
          <p:nvPr userDrawn="1"/>
        </p:nvCxnSpPr>
        <p:spPr>
          <a:xfrm flipV="1">
            <a:off x="75312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259A0FFB-1A2E-D520-1688-BCF299EF5FDB}"/>
              </a:ext>
            </a:extLst>
          </p:cNvPr>
          <p:cNvCxnSpPr>
            <a:cxnSpLocks/>
          </p:cNvCxnSpPr>
          <p:nvPr userDrawn="1"/>
        </p:nvCxnSpPr>
        <p:spPr>
          <a:xfrm flipV="1">
            <a:off x="75312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45664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til venstr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7326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til venstre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111297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Bilde til venstre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F04B63BC-2110-065B-9A5B-C0B7E0112D15}"/>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9930549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1">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C00592-7FDB-02A2-57C1-63DCC25F30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23" t="14204" b="7280"/>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pic>
        <p:nvPicPr>
          <p:cNvPr id="15" name="Grafikk 14">
            <a:extLst>
              <a:ext uri="{FF2B5EF4-FFF2-40B4-BE49-F238E27FC236}">
                <a16:creationId xmlns:a16="http://schemas.microsoft.com/office/drawing/2014/main" id="{48888D4B-E59D-049F-726B-89B605DCA1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18396" y="318636"/>
            <a:ext cx="1755208" cy="1080128"/>
          </a:xfrm>
          <a:prstGeom prst="rect">
            <a:avLst/>
          </a:prstGeom>
        </p:spPr>
      </p:pic>
    </p:spTree>
    <p:extLst>
      <p:ext uri="{BB962C8B-B14F-4D97-AF65-F5344CB8AC3E}">
        <p14:creationId xmlns:p14="http://schemas.microsoft.com/office/powerpoint/2010/main" val="2190910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6613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bilder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14693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o bilder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A33D3633-8938-175A-9206-07723D7C349D}"/>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3582251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bilder med tekst, midtsti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08781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bilder med tekst, midtstil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21042716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o bilder med tekst, midtstil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pic>
        <p:nvPicPr>
          <p:cNvPr id="9" name="Bilde 8">
            <a:extLst>
              <a:ext uri="{FF2B5EF4-FFF2-40B4-BE49-F238E27FC236}">
                <a16:creationId xmlns:a16="http://schemas.microsoft.com/office/drawing/2014/main" id="{E43A261C-B8B4-D13E-5E35-39A131285308}"/>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5213386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t sentrert bilde">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683664"/>
            <a:ext cx="11371224" cy="5477854"/>
          </a:xfrm>
        </p:spPr>
        <p:txBody>
          <a:bodyPr/>
          <a:lstStyle/>
          <a:p>
            <a:r>
              <a:rPr lang="nb-NO"/>
              <a:t>Klikk på ikonet for å legge til et bilde</a:t>
            </a:r>
          </a:p>
        </p:txBody>
      </p:sp>
    </p:spTree>
    <p:extLst>
      <p:ext uri="{BB962C8B-B14F-4D97-AF65-F5344CB8AC3E}">
        <p14:creationId xmlns:p14="http://schemas.microsoft.com/office/powerpoint/2010/main" val="2978930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collage 2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3702607" cy="4078316"/>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4236031" y="1389034"/>
            <a:ext cx="7543169" cy="4078800"/>
          </a:xfrm>
        </p:spPr>
        <p:txBody>
          <a:bodyPr/>
          <a:lstStyle/>
          <a:p>
            <a:r>
              <a:rPr lang="nb-NO"/>
              <a:t>Klikk på ikonet for å legge til et bilde</a:t>
            </a:r>
          </a:p>
        </p:txBody>
      </p:sp>
      <p:sp>
        <p:nvSpPr>
          <p:cNvPr id="67" name="Tittel 66">
            <a:extLst>
              <a:ext uri="{FF2B5EF4-FFF2-40B4-BE49-F238E27FC236}">
                <a16:creationId xmlns:a16="http://schemas.microsoft.com/office/drawing/2014/main" id="{ED0D7877-5181-A0A1-E31E-B16B46109851}"/>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884856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collage 4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2758399" cy="4078316"/>
          </a:xfrm>
        </p:spPr>
        <p:txBody>
          <a:bodyPr/>
          <a:lstStyle/>
          <a:p>
            <a:r>
              <a:rPr lang="nb-NO"/>
              <a:t>Klikk på ikonet for å legge til et bilde</a:t>
            </a:r>
          </a:p>
        </p:txBody>
      </p:sp>
      <p:sp>
        <p:nvSpPr>
          <p:cNvPr id="67" name="Plassholder for bilde 69">
            <a:extLst>
              <a:ext uri="{FF2B5EF4-FFF2-40B4-BE49-F238E27FC236}">
                <a16:creationId xmlns:a16="http://schemas.microsoft.com/office/drawing/2014/main" id="{71FC1818-7B3E-D86D-5C6A-04E20D47E51D}"/>
              </a:ext>
            </a:extLst>
          </p:cNvPr>
          <p:cNvSpPr>
            <a:spLocks noGrp="1"/>
          </p:cNvSpPr>
          <p:nvPr>
            <p:ph type="pic" sz="quarter" idx="14"/>
          </p:nvPr>
        </p:nvSpPr>
        <p:spPr>
          <a:xfrm>
            <a:off x="3283626" y="1390650"/>
            <a:ext cx="2758399" cy="4078316"/>
          </a:xfrm>
        </p:spPr>
        <p:txBody>
          <a:bodyPr/>
          <a:lstStyle/>
          <a:p>
            <a:r>
              <a:rPr lang="nb-NO"/>
              <a:t>Klikk på ikonet for å legge til et bilde</a:t>
            </a:r>
          </a:p>
        </p:txBody>
      </p:sp>
      <p:sp>
        <p:nvSpPr>
          <p:cNvPr id="68" name="Plassholder for bilde 69">
            <a:extLst>
              <a:ext uri="{FF2B5EF4-FFF2-40B4-BE49-F238E27FC236}">
                <a16:creationId xmlns:a16="http://schemas.microsoft.com/office/drawing/2014/main" id="{DE9A77FA-64D6-DE3B-5AB4-3F66D8A8DE23}"/>
              </a:ext>
            </a:extLst>
          </p:cNvPr>
          <p:cNvSpPr>
            <a:spLocks noGrp="1"/>
          </p:cNvSpPr>
          <p:nvPr>
            <p:ph type="pic" sz="quarter" idx="15"/>
          </p:nvPr>
        </p:nvSpPr>
        <p:spPr>
          <a:xfrm>
            <a:off x="6153826" y="1390650"/>
            <a:ext cx="2758399" cy="4078316"/>
          </a:xfrm>
        </p:spPr>
        <p:txBody>
          <a:bodyPr/>
          <a:lstStyle/>
          <a:p>
            <a:r>
              <a:rPr lang="nb-NO"/>
              <a:t>Klikk på ikonet for å legge til et bilde</a:t>
            </a:r>
          </a:p>
        </p:txBody>
      </p:sp>
      <p:sp>
        <p:nvSpPr>
          <p:cNvPr id="130" name="Plassholder for bilde 69">
            <a:extLst>
              <a:ext uri="{FF2B5EF4-FFF2-40B4-BE49-F238E27FC236}">
                <a16:creationId xmlns:a16="http://schemas.microsoft.com/office/drawing/2014/main" id="{FF8E2FF8-96FD-9738-6AEC-DD0E6A93CB89}"/>
              </a:ext>
            </a:extLst>
          </p:cNvPr>
          <p:cNvSpPr>
            <a:spLocks noGrp="1"/>
          </p:cNvSpPr>
          <p:nvPr>
            <p:ph type="pic" sz="quarter" idx="16"/>
          </p:nvPr>
        </p:nvSpPr>
        <p:spPr>
          <a:xfrm>
            <a:off x="9024026" y="1390650"/>
            <a:ext cx="2758399" cy="4078316"/>
          </a:xfrm>
        </p:spPr>
        <p:txBody>
          <a:bodyPr/>
          <a:lstStyle/>
          <a:p>
            <a:r>
              <a:rPr lang="nb-NO"/>
              <a:t>Klikk på ikonet for å legge til et bilde</a:t>
            </a:r>
          </a:p>
        </p:txBody>
      </p:sp>
      <p:sp>
        <p:nvSpPr>
          <p:cNvPr id="2" name="Tittel 66">
            <a:extLst>
              <a:ext uri="{FF2B5EF4-FFF2-40B4-BE49-F238E27FC236}">
                <a16:creationId xmlns:a16="http://schemas.microsoft.com/office/drawing/2014/main" id="{9195F71D-4823-24F4-906C-10BDAE38EF5A}"/>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30786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collage 4 små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1371600" y="2771775"/>
            <a:ext cx="1790700" cy="1295400"/>
          </a:xfrm>
        </p:spPr>
        <p:txBody>
          <a:bodyPr/>
          <a:lstStyle/>
          <a:p>
            <a:r>
              <a:rPr lang="nb-NO"/>
              <a:t>Klikk på ikonet for å legge til et bilde</a:t>
            </a:r>
          </a:p>
        </p:txBody>
      </p:sp>
      <p:sp>
        <p:nvSpPr>
          <p:cNvPr id="69" name="Plassholder for bilde 69">
            <a:extLst>
              <a:ext uri="{FF2B5EF4-FFF2-40B4-BE49-F238E27FC236}">
                <a16:creationId xmlns:a16="http://schemas.microsoft.com/office/drawing/2014/main" id="{E38D1E7E-11DB-D103-D4BD-E16E0DBB57F1}"/>
              </a:ext>
            </a:extLst>
          </p:cNvPr>
          <p:cNvSpPr>
            <a:spLocks noGrp="1"/>
          </p:cNvSpPr>
          <p:nvPr>
            <p:ph type="pic" sz="quarter" idx="14"/>
          </p:nvPr>
        </p:nvSpPr>
        <p:spPr>
          <a:xfrm>
            <a:off x="3921125" y="2781300"/>
            <a:ext cx="1790700" cy="1295400"/>
          </a:xfrm>
        </p:spPr>
        <p:txBody>
          <a:bodyPr/>
          <a:lstStyle/>
          <a:p>
            <a:r>
              <a:rPr lang="nb-NO"/>
              <a:t>Klikk på ikonet for å legge til et bilde</a:t>
            </a:r>
          </a:p>
        </p:txBody>
      </p:sp>
      <p:sp>
        <p:nvSpPr>
          <p:cNvPr id="71" name="Plassholder for bilde 69">
            <a:extLst>
              <a:ext uri="{FF2B5EF4-FFF2-40B4-BE49-F238E27FC236}">
                <a16:creationId xmlns:a16="http://schemas.microsoft.com/office/drawing/2014/main" id="{CC9C1DFB-6FDC-D4B4-28D4-F49ED62E2556}"/>
              </a:ext>
            </a:extLst>
          </p:cNvPr>
          <p:cNvSpPr>
            <a:spLocks noGrp="1"/>
          </p:cNvSpPr>
          <p:nvPr>
            <p:ph type="pic" sz="quarter" idx="15"/>
          </p:nvPr>
        </p:nvSpPr>
        <p:spPr>
          <a:xfrm>
            <a:off x="6470650" y="2781300"/>
            <a:ext cx="1790700" cy="1295400"/>
          </a:xfrm>
        </p:spPr>
        <p:txBody>
          <a:bodyPr/>
          <a:lstStyle/>
          <a:p>
            <a:r>
              <a:rPr lang="nb-NO"/>
              <a:t>Klikk på ikonet for å legge til et bilde</a:t>
            </a:r>
          </a:p>
        </p:txBody>
      </p:sp>
      <p:sp>
        <p:nvSpPr>
          <p:cNvPr id="72" name="Plassholder for bilde 69">
            <a:extLst>
              <a:ext uri="{FF2B5EF4-FFF2-40B4-BE49-F238E27FC236}">
                <a16:creationId xmlns:a16="http://schemas.microsoft.com/office/drawing/2014/main" id="{ED0373B9-DCC0-9BD3-69FA-A1960F15F663}"/>
              </a:ext>
            </a:extLst>
          </p:cNvPr>
          <p:cNvSpPr>
            <a:spLocks noGrp="1"/>
          </p:cNvSpPr>
          <p:nvPr>
            <p:ph type="pic" sz="quarter" idx="16"/>
          </p:nvPr>
        </p:nvSpPr>
        <p:spPr>
          <a:xfrm>
            <a:off x="9020175" y="2781300"/>
            <a:ext cx="1790700" cy="1295400"/>
          </a:xfrm>
        </p:spPr>
        <p:txBody>
          <a:bodyPr/>
          <a:lstStyle/>
          <a:p>
            <a:r>
              <a:rPr lang="nb-NO"/>
              <a:t>Klikk på ikonet for å legge til et bilde</a:t>
            </a:r>
          </a:p>
        </p:txBody>
      </p:sp>
      <p:sp>
        <p:nvSpPr>
          <p:cNvPr id="2" name="Tittel 66">
            <a:extLst>
              <a:ext uri="{FF2B5EF4-FFF2-40B4-BE49-F238E27FC236}">
                <a16:creationId xmlns:a16="http://schemas.microsoft.com/office/drawing/2014/main" id="{8050EE0F-1400-91C8-27E8-59E0B9F781A9}"/>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79112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t="7822" b="782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5" name="Grafikk 14">
            <a:extLst>
              <a:ext uri="{FF2B5EF4-FFF2-40B4-BE49-F238E27FC236}">
                <a16:creationId xmlns:a16="http://schemas.microsoft.com/office/drawing/2014/main" id="{89350A73-1E05-A649-BC0D-FBF1BAABFE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49223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ecollage 5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684000"/>
            <a:ext cx="5622575" cy="2682000"/>
          </a:xfrm>
        </p:spPr>
        <p:txBody>
          <a:bodyPr/>
          <a:lstStyle/>
          <a:p>
            <a:r>
              <a:rPr lang="nb-NO"/>
              <a:t>Klikk på ikonet for å legge til et bilde</a:t>
            </a:r>
          </a:p>
        </p:txBody>
      </p:sp>
      <p:sp>
        <p:nvSpPr>
          <p:cNvPr id="73" name="Plassholder for bilde 69">
            <a:extLst>
              <a:ext uri="{FF2B5EF4-FFF2-40B4-BE49-F238E27FC236}">
                <a16:creationId xmlns:a16="http://schemas.microsoft.com/office/drawing/2014/main" id="{CA245B27-0949-C76A-9442-94D643431FBC}"/>
              </a:ext>
            </a:extLst>
          </p:cNvPr>
          <p:cNvSpPr>
            <a:spLocks noGrp="1"/>
          </p:cNvSpPr>
          <p:nvPr>
            <p:ph type="pic" sz="quarter" idx="14"/>
          </p:nvPr>
        </p:nvSpPr>
        <p:spPr>
          <a:xfrm>
            <a:off x="413426" y="3480813"/>
            <a:ext cx="5622575" cy="2700000"/>
          </a:xfrm>
        </p:spPr>
        <p:txBody>
          <a:bodyPr/>
          <a:lstStyle/>
          <a:p>
            <a:r>
              <a:rPr lang="nb-NO"/>
              <a:t>Klikk på ikonet for å legge til et bilde</a:t>
            </a:r>
          </a:p>
        </p:txBody>
      </p:sp>
      <p:sp>
        <p:nvSpPr>
          <p:cNvPr id="74" name="Plassholder for bilde 69">
            <a:extLst>
              <a:ext uri="{FF2B5EF4-FFF2-40B4-BE49-F238E27FC236}">
                <a16:creationId xmlns:a16="http://schemas.microsoft.com/office/drawing/2014/main" id="{F0F894A8-F836-FD06-E89B-9E5FCC40C81E}"/>
              </a:ext>
            </a:extLst>
          </p:cNvPr>
          <p:cNvSpPr>
            <a:spLocks noGrp="1"/>
          </p:cNvSpPr>
          <p:nvPr>
            <p:ph type="pic" sz="quarter" idx="15"/>
          </p:nvPr>
        </p:nvSpPr>
        <p:spPr>
          <a:xfrm>
            <a:off x="9035951" y="684000"/>
            <a:ext cx="2759954" cy="2682000"/>
          </a:xfrm>
        </p:spPr>
        <p:txBody>
          <a:bodyPr/>
          <a:lstStyle/>
          <a:p>
            <a:r>
              <a:rPr lang="nb-NO"/>
              <a:t>Klikk på ikonet for å legge til et bilde</a:t>
            </a:r>
          </a:p>
        </p:txBody>
      </p:sp>
      <p:sp>
        <p:nvSpPr>
          <p:cNvPr id="76" name="Plassholder for bilde 69">
            <a:extLst>
              <a:ext uri="{FF2B5EF4-FFF2-40B4-BE49-F238E27FC236}">
                <a16:creationId xmlns:a16="http://schemas.microsoft.com/office/drawing/2014/main" id="{74FC707A-7CEF-4A6A-B309-EF1EF42A687F}"/>
              </a:ext>
            </a:extLst>
          </p:cNvPr>
          <p:cNvSpPr>
            <a:spLocks noGrp="1"/>
          </p:cNvSpPr>
          <p:nvPr>
            <p:ph type="pic" sz="quarter" idx="16"/>
          </p:nvPr>
        </p:nvSpPr>
        <p:spPr>
          <a:xfrm>
            <a:off x="6167399" y="684000"/>
            <a:ext cx="2748554" cy="2682000"/>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6156000" y="3481199"/>
            <a:ext cx="5639906" cy="2700000"/>
          </a:xfrm>
        </p:spPr>
        <p:txBody>
          <a:bodyPr/>
          <a:lstStyle/>
          <a:p>
            <a:r>
              <a:rPr lang="nb-NO"/>
              <a:t>Klikk på ikonet for å legge til et bilde</a:t>
            </a:r>
          </a:p>
        </p:txBody>
      </p:sp>
    </p:spTree>
    <p:extLst>
      <p:ext uri="{BB962C8B-B14F-4D97-AF65-F5344CB8AC3E}">
        <p14:creationId xmlns:p14="http://schemas.microsoft.com/office/powerpoint/2010/main" val="1787504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ecollage 6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3710900" cy="1978351"/>
          </a:xfrm>
        </p:spPr>
        <p:txBody>
          <a:bodyPr/>
          <a:lstStyle/>
          <a:p>
            <a:r>
              <a:rPr lang="nb-NO"/>
              <a:t>Klikk på ikonet for å legge til et bilde</a:t>
            </a:r>
          </a:p>
        </p:txBody>
      </p:sp>
      <p:sp>
        <p:nvSpPr>
          <p:cNvPr id="73" name="Plassholder for bilde 69">
            <a:extLst>
              <a:ext uri="{FF2B5EF4-FFF2-40B4-BE49-F238E27FC236}">
                <a16:creationId xmlns:a16="http://schemas.microsoft.com/office/drawing/2014/main" id="{CA245B27-0949-C76A-9442-94D643431FBC}"/>
              </a:ext>
            </a:extLst>
          </p:cNvPr>
          <p:cNvSpPr>
            <a:spLocks noGrp="1"/>
          </p:cNvSpPr>
          <p:nvPr>
            <p:ph type="pic" sz="quarter" idx="14"/>
          </p:nvPr>
        </p:nvSpPr>
        <p:spPr>
          <a:xfrm>
            <a:off x="413426" y="3480813"/>
            <a:ext cx="3710900" cy="1988153"/>
          </a:xfrm>
        </p:spPr>
        <p:txBody>
          <a:bodyPr/>
          <a:lstStyle/>
          <a:p>
            <a:r>
              <a:rPr lang="nb-NO"/>
              <a:t>Klikk på ikonet for å legge til et bilde</a:t>
            </a:r>
          </a:p>
        </p:txBody>
      </p:sp>
      <p:sp>
        <p:nvSpPr>
          <p:cNvPr id="74" name="Plassholder for bilde 69">
            <a:extLst>
              <a:ext uri="{FF2B5EF4-FFF2-40B4-BE49-F238E27FC236}">
                <a16:creationId xmlns:a16="http://schemas.microsoft.com/office/drawing/2014/main" id="{F0F894A8-F836-FD06-E89B-9E5FCC40C81E}"/>
              </a:ext>
            </a:extLst>
          </p:cNvPr>
          <p:cNvSpPr>
            <a:spLocks noGrp="1"/>
          </p:cNvSpPr>
          <p:nvPr>
            <p:ph type="pic" sz="quarter" idx="15"/>
          </p:nvPr>
        </p:nvSpPr>
        <p:spPr>
          <a:xfrm>
            <a:off x="9498157" y="1390650"/>
            <a:ext cx="2297748" cy="1978351"/>
          </a:xfrm>
        </p:spPr>
        <p:txBody>
          <a:bodyPr/>
          <a:lstStyle/>
          <a:p>
            <a:r>
              <a:rPr lang="nb-NO"/>
              <a:t>Klikk på ikonet for å legge til et bilde</a:t>
            </a:r>
          </a:p>
        </p:txBody>
      </p:sp>
      <p:sp>
        <p:nvSpPr>
          <p:cNvPr id="76" name="Plassholder for bilde 69">
            <a:extLst>
              <a:ext uri="{FF2B5EF4-FFF2-40B4-BE49-F238E27FC236}">
                <a16:creationId xmlns:a16="http://schemas.microsoft.com/office/drawing/2014/main" id="{74FC707A-7CEF-4A6A-B309-EF1EF42A687F}"/>
              </a:ext>
            </a:extLst>
          </p:cNvPr>
          <p:cNvSpPr>
            <a:spLocks noGrp="1"/>
          </p:cNvSpPr>
          <p:nvPr>
            <p:ph type="pic" sz="quarter" idx="16"/>
          </p:nvPr>
        </p:nvSpPr>
        <p:spPr>
          <a:xfrm>
            <a:off x="7115982" y="1390650"/>
            <a:ext cx="2275667" cy="1978351"/>
          </a:xfrm>
        </p:spPr>
        <p:txBody>
          <a:bodyPr/>
          <a:lstStyle/>
          <a:p>
            <a:r>
              <a:rPr lang="nb-NO"/>
              <a:t>Klikk på ikonet for å legge til et bilde</a:t>
            </a:r>
          </a:p>
        </p:txBody>
      </p:sp>
      <p:sp>
        <p:nvSpPr>
          <p:cNvPr id="77" name="Plassholder for bilde 69">
            <a:extLst>
              <a:ext uri="{FF2B5EF4-FFF2-40B4-BE49-F238E27FC236}">
                <a16:creationId xmlns:a16="http://schemas.microsoft.com/office/drawing/2014/main" id="{92904510-94A8-261D-518A-371454594577}"/>
              </a:ext>
            </a:extLst>
          </p:cNvPr>
          <p:cNvSpPr>
            <a:spLocks noGrp="1"/>
          </p:cNvSpPr>
          <p:nvPr>
            <p:ph type="pic" sz="quarter" idx="17"/>
          </p:nvPr>
        </p:nvSpPr>
        <p:spPr>
          <a:xfrm>
            <a:off x="4238625" y="1390650"/>
            <a:ext cx="2759651" cy="4078316"/>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7115983" y="3488999"/>
            <a:ext cx="4679922" cy="1988154"/>
          </a:xfrm>
        </p:spPr>
        <p:txBody>
          <a:bodyPr/>
          <a:lstStyle/>
          <a:p>
            <a:r>
              <a:rPr lang="nb-NO"/>
              <a:t>Klikk på ikonet for å legge til et bilde</a:t>
            </a:r>
          </a:p>
        </p:txBody>
      </p:sp>
      <p:sp>
        <p:nvSpPr>
          <p:cNvPr id="2" name="Tittel 66">
            <a:extLst>
              <a:ext uri="{FF2B5EF4-FFF2-40B4-BE49-F238E27FC236}">
                <a16:creationId xmlns:a16="http://schemas.microsoft.com/office/drawing/2014/main" id="{5337D4FE-EB7E-E132-5A43-E5812E97FB5C}"/>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687962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ittel">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21B304F8-28CB-EC02-3110-B1A0C88C3955}"/>
              </a:ext>
            </a:extLst>
          </p:cNvPr>
          <p:cNvSpPr>
            <a:spLocks noGrp="1"/>
          </p:cNvSpPr>
          <p:nvPr>
            <p:ph type="pic" sz="quarter" idx="13"/>
          </p:nvPr>
        </p:nvSpPr>
        <p:spPr>
          <a:xfrm>
            <a:off x="0" y="0"/>
            <a:ext cx="12192000" cy="6858000"/>
          </a:xfrm>
          <a:noFill/>
        </p:spPr>
        <p:txBody>
          <a:bodyPr/>
          <a:lstStyle/>
          <a:p>
            <a:r>
              <a:rPr lang="nb-NO"/>
              <a:t>Klikk på ikonet for å legge til et bilde</a:t>
            </a:r>
          </a:p>
        </p:txBody>
      </p:sp>
      <p:sp>
        <p:nvSpPr>
          <p:cNvPr id="66" name="Tittel 65">
            <a:extLst>
              <a:ext uri="{FF2B5EF4-FFF2-40B4-BE49-F238E27FC236}">
                <a16:creationId xmlns:a16="http://schemas.microsoft.com/office/drawing/2014/main" id="{C55028A7-452C-92CB-7653-76CCF1E767AD}"/>
              </a:ext>
            </a:extLst>
          </p:cNvPr>
          <p:cNvSpPr>
            <a:spLocks noGrp="1"/>
          </p:cNvSpPr>
          <p:nvPr>
            <p:ph type="title"/>
          </p:nvPr>
        </p:nvSpPr>
        <p:spPr>
          <a:xfrm>
            <a:off x="410399" y="4183172"/>
            <a:ext cx="5629994" cy="1284918"/>
          </a:xfrm>
        </p:spPr>
        <p:txBody>
          <a:bodyPr/>
          <a:lstStyle/>
          <a:p>
            <a:r>
              <a:rPr lang="nb-NO"/>
              <a:t>Klikk for å redigere tittelstil</a:t>
            </a:r>
          </a:p>
        </p:txBody>
      </p:sp>
    </p:spTree>
    <p:extLst>
      <p:ext uri="{BB962C8B-B14F-4D97-AF65-F5344CB8AC3E}">
        <p14:creationId xmlns:p14="http://schemas.microsoft.com/office/powerpoint/2010/main" val="4073909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21B304F8-28CB-EC02-3110-B1A0C88C3955}"/>
              </a:ext>
            </a:extLst>
          </p:cNvPr>
          <p:cNvSpPr>
            <a:spLocks noGrp="1"/>
          </p:cNvSpPr>
          <p:nvPr>
            <p:ph type="pic" sz="quarter" idx="13"/>
          </p:nvPr>
        </p:nvSpPr>
        <p:spPr>
          <a:xfrm>
            <a:off x="0" y="0"/>
            <a:ext cx="12192000" cy="6858000"/>
          </a:xfrm>
        </p:spPr>
        <p:txBody>
          <a:bodyPr/>
          <a:lstStyle/>
          <a:p>
            <a:r>
              <a:rPr lang="nb-NO"/>
              <a:t>Klikk på ikonet for å legge til et bilde</a:t>
            </a:r>
          </a:p>
        </p:txBody>
      </p:sp>
    </p:spTree>
    <p:extLst>
      <p:ext uri="{BB962C8B-B14F-4D97-AF65-F5344CB8AC3E}">
        <p14:creationId xmlns:p14="http://schemas.microsoft.com/office/powerpoint/2010/main" val="2793623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7BAF54E7-9AB7-E6F7-8C66-C1CD54E50B37}"/>
              </a:ext>
            </a:extLst>
          </p:cNvPr>
          <p:cNvGrpSpPr/>
          <p:nvPr userDrawn="1"/>
        </p:nvGrpSpPr>
        <p:grpSpPr>
          <a:xfrm>
            <a:off x="6096000" y="0"/>
            <a:ext cx="0" cy="6858000"/>
            <a:chOff x="6078583" y="0"/>
            <a:chExt cx="0" cy="6858000"/>
          </a:xfrm>
        </p:grpSpPr>
        <p:cxnSp>
          <p:nvCxnSpPr>
            <p:cNvPr id="7" name="Rett linje 6">
              <a:extLst>
                <a:ext uri="{FF2B5EF4-FFF2-40B4-BE49-F238E27FC236}">
                  <a16:creationId xmlns:a16="http://schemas.microsoft.com/office/drawing/2014/main" id="{3A56611C-32A1-676C-D9F9-6D8EF6C82EAB}"/>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92BA78A3-677E-F37E-956C-CB7194F76D0C}"/>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ADAADBBF-4E80-16BB-B2A5-DC56D936A77A}"/>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dato 2">
            <a:extLst>
              <a:ext uri="{FF2B5EF4-FFF2-40B4-BE49-F238E27FC236}">
                <a16:creationId xmlns:a16="http://schemas.microsoft.com/office/drawing/2014/main" id="{C3D8402C-0FAC-478C-526D-E51D91514746}"/>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4" name="Plassholder for bunntekst 3">
            <a:extLst>
              <a:ext uri="{FF2B5EF4-FFF2-40B4-BE49-F238E27FC236}">
                <a16:creationId xmlns:a16="http://schemas.microsoft.com/office/drawing/2014/main" id="{63DD793F-EFD0-4B50-CC20-82E3123B68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3BCB28A-62F0-5035-A880-337B5B84E754}"/>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1264382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B66CDB2-1876-F6B3-3975-23C144AD8767}"/>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3" name="Plassholder for bunntekst 2">
            <a:extLst>
              <a:ext uri="{FF2B5EF4-FFF2-40B4-BE49-F238E27FC236}">
                <a16:creationId xmlns:a16="http://schemas.microsoft.com/office/drawing/2014/main" id="{C08C34A2-C77A-F217-ADEA-DFFDBAE621D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133626B-CCCB-B442-DAC4-D1650EDF283B}"/>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4281626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uttplakat">
    <p:bg>
      <p:bgRef idx="1001">
        <a:schemeClr val="bg2"/>
      </p:bgRef>
    </p:bg>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sp>
        <p:nvSpPr>
          <p:cNvPr id="10" name="Rektangel 9">
            <a:extLst>
              <a:ext uri="{FF2B5EF4-FFF2-40B4-BE49-F238E27FC236}">
                <a16:creationId xmlns:a16="http://schemas.microsoft.com/office/drawing/2014/main" id="{3A32DC05-2547-77BF-5F5C-8ACF4B4DEEE4}"/>
              </a:ext>
            </a:extLst>
          </p:cNvPr>
          <p:cNvSpPr/>
          <p:nvPr userDrawn="1"/>
        </p:nvSpPr>
        <p:spPr>
          <a:xfrm>
            <a:off x="0" y="0"/>
            <a:ext cx="12414739" cy="70690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Grafikk 10">
            <a:extLst>
              <a:ext uri="{FF2B5EF4-FFF2-40B4-BE49-F238E27FC236}">
                <a16:creationId xmlns:a16="http://schemas.microsoft.com/office/drawing/2014/main" id="{2D2C53CE-DFA9-5CD0-B099-00AEB04D3E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071" y="2559505"/>
            <a:ext cx="2825857" cy="1738989"/>
          </a:xfrm>
          <a:prstGeom prst="rect">
            <a:avLst/>
          </a:prstGeom>
        </p:spPr>
      </p:pic>
    </p:spTree>
    <p:extLst>
      <p:ext uri="{BB962C8B-B14F-4D97-AF65-F5344CB8AC3E}">
        <p14:creationId xmlns:p14="http://schemas.microsoft.com/office/powerpoint/2010/main" val="3625537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uttplakat 2">
    <p:bg>
      <p:bgRef idx="1001">
        <a:schemeClr val="bg2"/>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A32DC05-2547-77BF-5F5C-8ACF4B4DEEE4}"/>
              </a:ext>
            </a:extLst>
          </p:cNvPr>
          <p:cNvSpPr/>
          <p:nvPr userDrawn="1"/>
        </p:nvSpPr>
        <p:spPr>
          <a:xfrm>
            <a:off x="0" y="-105510"/>
            <a:ext cx="12414739" cy="7069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Grafikk 2">
            <a:extLst>
              <a:ext uri="{FF2B5EF4-FFF2-40B4-BE49-F238E27FC236}">
                <a16:creationId xmlns:a16="http://schemas.microsoft.com/office/drawing/2014/main" id="{4B3F523E-1129-54FD-827E-B09F91007C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83071" y="2559504"/>
            <a:ext cx="2825857" cy="1738989"/>
          </a:xfrm>
          <a:prstGeom prst="rect">
            <a:avLst/>
          </a:prstGeom>
        </p:spPr>
      </p:pic>
    </p:spTree>
    <p:extLst>
      <p:ext uri="{BB962C8B-B14F-4D97-AF65-F5344CB8AC3E}">
        <p14:creationId xmlns:p14="http://schemas.microsoft.com/office/powerpoint/2010/main" val="13914731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B66CDB2-1876-F6B3-3975-23C144AD8767}"/>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3" name="Plassholder for bunntekst 2">
            <a:extLst>
              <a:ext uri="{FF2B5EF4-FFF2-40B4-BE49-F238E27FC236}">
                <a16:creationId xmlns:a16="http://schemas.microsoft.com/office/drawing/2014/main" id="{C08C34A2-C77A-F217-ADEA-DFFDBAE621D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133626B-CCCB-B442-DAC4-D1650EDF283B}"/>
              </a:ext>
            </a:extLst>
          </p:cNvPr>
          <p:cNvSpPr>
            <a:spLocks noGrp="1"/>
          </p:cNvSpPr>
          <p:nvPr>
            <p:ph type="sldNum" sz="quarter" idx="12"/>
          </p:nvPr>
        </p:nvSpPr>
        <p:spPr/>
        <p:txBody>
          <a:bodyPr/>
          <a:lstStyle/>
          <a:p>
            <a:fld id="{E6BF56AC-5737-46BE-A4D7-FAB482AE91E0}" type="slidenum">
              <a:rPr lang="nb-NO" smtClean="0"/>
              <a:t>‹#›</a:t>
            </a:fld>
            <a:endParaRPr lang="nb-NO"/>
          </a:p>
        </p:txBody>
      </p:sp>
      <p:grpSp>
        <p:nvGrpSpPr>
          <p:cNvPr id="5" name="Gruppe 4">
            <a:extLst>
              <a:ext uri="{FF2B5EF4-FFF2-40B4-BE49-F238E27FC236}">
                <a16:creationId xmlns:a16="http://schemas.microsoft.com/office/drawing/2014/main" id="{E5DE8595-8721-AD02-DD0E-B01107ADBA73}"/>
              </a:ext>
            </a:extLst>
          </p:cNvPr>
          <p:cNvGrpSpPr/>
          <p:nvPr userDrawn="1"/>
        </p:nvGrpSpPr>
        <p:grpSpPr>
          <a:xfrm>
            <a:off x="410399" y="0"/>
            <a:ext cx="11371201" cy="6858000"/>
            <a:chOff x="410399" y="0"/>
            <a:chExt cx="11371201" cy="6858000"/>
          </a:xfrm>
        </p:grpSpPr>
        <p:cxnSp>
          <p:nvCxnSpPr>
            <p:cNvPr id="6" name="Rett linje 5">
              <a:extLst>
                <a:ext uri="{FF2B5EF4-FFF2-40B4-BE49-F238E27FC236}">
                  <a16:creationId xmlns:a16="http://schemas.microsoft.com/office/drawing/2014/main" id="{41E2081F-32DB-3249-EFA1-D83DE593A684}"/>
                </a:ext>
              </a:extLst>
            </p:cNvPr>
            <p:cNvCxnSpPr/>
            <p:nvPr userDrawn="1"/>
          </p:nvCxnSpPr>
          <p:spPr>
            <a:xfrm flipV="1">
              <a:off x="11781600"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7" name="Rett linje 6">
              <a:extLst>
                <a:ext uri="{FF2B5EF4-FFF2-40B4-BE49-F238E27FC236}">
                  <a16:creationId xmlns:a16="http://schemas.microsoft.com/office/drawing/2014/main" id="{4DAA97DE-F65A-0DF2-06EA-C7FA5F2DFF20}"/>
                </a:ext>
              </a:extLst>
            </p:cNvPr>
            <p:cNvCxnSpPr/>
            <p:nvPr userDrawn="1"/>
          </p:nvCxnSpPr>
          <p:spPr>
            <a:xfrm flipV="1">
              <a:off x="410400"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8" name="Rett linje 7">
              <a:extLst>
                <a:ext uri="{FF2B5EF4-FFF2-40B4-BE49-F238E27FC236}">
                  <a16:creationId xmlns:a16="http://schemas.microsoft.com/office/drawing/2014/main" id="{F8A34B0B-D554-A594-1E0C-CF64E2621D59}"/>
                </a:ext>
              </a:extLst>
            </p:cNvPr>
            <p:cNvCxnSpPr>
              <a:cxnSpLocks/>
            </p:cNvCxnSpPr>
            <p:nvPr userDrawn="1"/>
          </p:nvCxnSpPr>
          <p:spPr>
            <a:xfrm>
              <a:off x="410399" y="687586"/>
              <a:ext cx="11371201"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9" name="Rett linje 8">
              <a:extLst>
                <a:ext uri="{FF2B5EF4-FFF2-40B4-BE49-F238E27FC236}">
                  <a16:creationId xmlns:a16="http://schemas.microsoft.com/office/drawing/2014/main" id="{55432127-F067-FF6D-2822-6E62254B4F4B}"/>
                </a:ext>
              </a:extLst>
            </p:cNvPr>
            <p:cNvCxnSpPr>
              <a:cxnSpLocks/>
            </p:cNvCxnSpPr>
            <p:nvPr userDrawn="1"/>
          </p:nvCxnSpPr>
          <p:spPr>
            <a:xfrm>
              <a:off x="410399" y="6160889"/>
              <a:ext cx="11371201"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nvGrpSpPr>
            <p:cNvPr id="10" name="Gruppe 9">
              <a:extLst>
                <a:ext uri="{FF2B5EF4-FFF2-40B4-BE49-F238E27FC236}">
                  <a16:creationId xmlns:a16="http://schemas.microsoft.com/office/drawing/2014/main" id="{B6BAA291-FB63-9332-3C92-9FFC5629DAB6}"/>
                </a:ext>
              </a:extLst>
            </p:cNvPr>
            <p:cNvGrpSpPr/>
            <p:nvPr userDrawn="1"/>
          </p:nvGrpSpPr>
          <p:grpSpPr>
            <a:xfrm>
              <a:off x="2212925" y="0"/>
              <a:ext cx="111211" cy="6858000"/>
              <a:chOff x="1285108" y="0"/>
              <a:chExt cx="111211" cy="6858000"/>
            </a:xfrm>
          </p:grpSpPr>
          <p:cxnSp>
            <p:nvCxnSpPr>
              <p:cNvPr id="62" name="Rett linje 61">
                <a:extLst>
                  <a:ext uri="{FF2B5EF4-FFF2-40B4-BE49-F238E27FC236}">
                    <a16:creationId xmlns:a16="http://schemas.microsoft.com/office/drawing/2014/main" id="{81B0CCA6-91C4-76C6-F37F-18BC521BB07E}"/>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63" name="Rett linje 62">
                <a:extLst>
                  <a:ext uri="{FF2B5EF4-FFF2-40B4-BE49-F238E27FC236}">
                    <a16:creationId xmlns:a16="http://schemas.microsoft.com/office/drawing/2014/main" id="{ECBD6899-4E15-1536-2C4E-8C07502DC797}"/>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1" name="Gruppe 10">
              <a:extLst>
                <a:ext uri="{FF2B5EF4-FFF2-40B4-BE49-F238E27FC236}">
                  <a16:creationId xmlns:a16="http://schemas.microsoft.com/office/drawing/2014/main" id="{FF770CD4-FDB7-4AF9-AD7A-0AAEB8DD4510}"/>
                </a:ext>
              </a:extLst>
            </p:cNvPr>
            <p:cNvGrpSpPr/>
            <p:nvPr userDrawn="1"/>
          </p:nvGrpSpPr>
          <p:grpSpPr>
            <a:xfrm>
              <a:off x="4126661" y="0"/>
              <a:ext cx="111211" cy="6858000"/>
              <a:chOff x="1285108" y="0"/>
              <a:chExt cx="111211" cy="6858000"/>
            </a:xfrm>
          </p:grpSpPr>
          <p:cxnSp>
            <p:nvCxnSpPr>
              <p:cNvPr id="60" name="Rett linje 59">
                <a:extLst>
                  <a:ext uri="{FF2B5EF4-FFF2-40B4-BE49-F238E27FC236}">
                    <a16:creationId xmlns:a16="http://schemas.microsoft.com/office/drawing/2014/main" id="{12594153-42AA-D677-9190-4A348F0A2FC4}"/>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61" name="Rett linje 60">
                <a:extLst>
                  <a:ext uri="{FF2B5EF4-FFF2-40B4-BE49-F238E27FC236}">
                    <a16:creationId xmlns:a16="http://schemas.microsoft.com/office/drawing/2014/main" id="{11052704-F3BB-C551-6655-C39642E4E1D1}"/>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2" name="Gruppe 11">
              <a:extLst>
                <a:ext uri="{FF2B5EF4-FFF2-40B4-BE49-F238E27FC236}">
                  <a16:creationId xmlns:a16="http://schemas.microsoft.com/office/drawing/2014/main" id="{F832BBD3-9B0D-D8A3-3589-08099A7204F6}"/>
                </a:ext>
              </a:extLst>
            </p:cNvPr>
            <p:cNvGrpSpPr/>
            <p:nvPr userDrawn="1"/>
          </p:nvGrpSpPr>
          <p:grpSpPr>
            <a:xfrm>
              <a:off x="6040397" y="0"/>
              <a:ext cx="111211" cy="6858000"/>
              <a:chOff x="1285108" y="0"/>
              <a:chExt cx="111211" cy="6858000"/>
            </a:xfrm>
          </p:grpSpPr>
          <p:cxnSp>
            <p:nvCxnSpPr>
              <p:cNvPr id="58" name="Rett linje 57">
                <a:extLst>
                  <a:ext uri="{FF2B5EF4-FFF2-40B4-BE49-F238E27FC236}">
                    <a16:creationId xmlns:a16="http://schemas.microsoft.com/office/drawing/2014/main" id="{DF105D4C-3519-DD29-59B2-5CDC1404D37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9" name="Rett linje 58">
                <a:extLst>
                  <a:ext uri="{FF2B5EF4-FFF2-40B4-BE49-F238E27FC236}">
                    <a16:creationId xmlns:a16="http://schemas.microsoft.com/office/drawing/2014/main" id="{4C2288A8-9A3E-C69D-0EF5-5B0A5CC6B31F}"/>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3" name="Gruppe 12">
              <a:extLst>
                <a:ext uri="{FF2B5EF4-FFF2-40B4-BE49-F238E27FC236}">
                  <a16:creationId xmlns:a16="http://schemas.microsoft.com/office/drawing/2014/main" id="{95AA5038-22AD-E898-4183-ED982173529B}"/>
                </a:ext>
              </a:extLst>
            </p:cNvPr>
            <p:cNvGrpSpPr/>
            <p:nvPr userDrawn="1"/>
          </p:nvGrpSpPr>
          <p:grpSpPr>
            <a:xfrm>
              <a:off x="7954133" y="0"/>
              <a:ext cx="111211" cy="6858000"/>
              <a:chOff x="1285108" y="0"/>
              <a:chExt cx="111211" cy="6858000"/>
            </a:xfrm>
          </p:grpSpPr>
          <p:cxnSp>
            <p:nvCxnSpPr>
              <p:cNvPr id="56" name="Rett linje 55">
                <a:extLst>
                  <a:ext uri="{FF2B5EF4-FFF2-40B4-BE49-F238E27FC236}">
                    <a16:creationId xmlns:a16="http://schemas.microsoft.com/office/drawing/2014/main" id="{FCB6BE70-EF49-C942-607E-E364F11E0ABB}"/>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7" name="Rett linje 56">
                <a:extLst>
                  <a:ext uri="{FF2B5EF4-FFF2-40B4-BE49-F238E27FC236}">
                    <a16:creationId xmlns:a16="http://schemas.microsoft.com/office/drawing/2014/main" id="{2C7E2846-1CEE-954A-800B-6862FDACCCC1}"/>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4" name="Gruppe 13">
              <a:extLst>
                <a:ext uri="{FF2B5EF4-FFF2-40B4-BE49-F238E27FC236}">
                  <a16:creationId xmlns:a16="http://schemas.microsoft.com/office/drawing/2014/main" id="{7A65BDD4-1DF6-F3AF-2D32-9B94A5B0345E}"/>
                </a:ext>
              </a:extLst>
            </p:cNvPr>
            <p:cNvGrpSpPr/>
            <p:nvPr userDrawn="1"/>
          </p:nvGrpSpPr>
          <p:grpSpPr>
            <a:xfrm>
              <a:off x="9867869" y="0"/>
              <a:ext cx="111211" cy="6858000"/>
              <a:chOff x="1285108" y="0"/>
              <a:chExt cx="111211" cy="6858000"/>
            </a:xfrm>
          </p:grpSpPr>
          <p:cxnSp>
            <p:nvCxnSpPr>
              <p:cNvPr id="54" name="Rett linje 53">
                <a:extLst>
                  <a:ext uri="{FF2B5EF4-FFF2-40B4-BE49-F238E27FC236}">
                    <a16:creationId xmlns:a16="http://schemas.microsoft.com/office/drawing/2014/main" id="{3048559E-D8F0-2C7C-9B6E-21575C6DF378}"/>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5" name="Rett linje 54">
                <a:extLst>
                  <a:ext uri="{FF2B5EF4-FFF2-40B4-BE49-F238E27FC236}">
                    <a16:creationId xmlns:a16="http://schemas.microsoft.com/office/drawing/2014/main" id="{02CAF611-09DD-56B6-D7DD-972EA6EC38C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5" name="Gruppe 14">
              <a:extLst>
                <a:ext uri="{FF2B5EF4-FFF2-40B4-BE49-F238E27FC236}">
                  <a16:creationId xmlns:a16="http://schemas.microsoft.com/office/drawing/2014/main" id="{B62087D6-92EB-DF71-2E02-F759292260F4}"/>
                </a:ext>
              </a:extLst>
            </p:cNvPr>
            <p:cNvGrpSpPr/>
            <p:nvPr userDrawn="1"/>
          </p:nvGrpSpPr>
          <p:grpSpPr>
            <a:xfrm>
              <a:off x="1256057" y="0"/>
              <a:ext cx="111211" cy="6858000"/>
              <a:chOff x="1285108" y="0"/>
              <a:chExt cx="111211" cy="6858000"/>
            </a:xfrm>
          </p:grpSpPr>
          <p:cxnSp>
            <p:nvCxnSpPr>
              <p:cNvPr id="52" name="Rett linje 51">
                <a:extLst>
                  <a:ext uri="{FF2B5EF4-FFF2-40B4-BE49-F238E27FC236}">
                    <a16:creationId xmlns:a16="http://schemas.microsoft.com/office/drawing/2014/main" id="{D6D8E9C7-C32D-F844-4969-C34523F0244C}"/>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3" name="Rett linje 52">
                <a:extLst>
                  <a:ext uri="{FF2B5EF4-FFF2-40B4-BE49-F238E27FC236}">
                    <a16:creationId xmlns:a16="http://schemas.microsoft.com/office/drawing/2014/main" id="{4A426891-FA23-6559-FD15-B76DB991CC23}"/>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6" name="Gruppe 15">
              <a:extLst>
                <a:ext uri="{FF2B5EF4-FFF2-40B4-BE49-F238E27FC236}">
                  <a16:creationId xmlns:a16="http://schemas.microsoft.com/office/drawing/2014/main" id="{418B483C-F3DD-AE21-47EC-E2E071DD5454}"/>
                </a:ext>
              </a:extLst>
            </p:cNvPr>
            <p:cNvGrpSpPr/>
            <p:nvPr userDrawn="1"/>
          </p:nvGrpSpPr>
          <p:grpSpPr>
            <a:xfrm>
              <a:off x="3169793" y="0"/>
              <a:ext cx="111211" cy="6858000"/>
              <a:chOff x="1285108" y="0"/>
              <a:chExt cx="111211" cy="6858000"/>
            </a:xfrm>
          </p:grpSpPr>
          <p:cxnSp>
            <p:nvCxnSpPr>
              <p:cNvPr id="50" name="Rett linje 49">
                <a:extLst>
                  <a:ext uri="{FF2B5EF4-FFF2-40B4-BE49-F238E27FC236}">
                    <a16:creationId xmlns:a16="http://schemas.microsoft.com/office/drawing/2014/main" id="{F5DF6FE3-7F17-A55E-A054-895F6A81CE27}"/>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1" name="Rett linje 50">
                <a:extLst>
                  <a:ext uri="{FF2B5EF4-FFF2-40B4-BE49-F238E27FC236}">
                    <a16:creationId xmlns:a16="http://schemas.microsoft.com/office/drawing/2014/main" id="{D8E73332-7147-4033-2520-F7FC17C0A02B}"/>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7" name="Gruppe 16">
              <a:extLst>
                <a:ext uri="{FF2B5EF4-FFF2-40B4-BE49-F238E27FC236}">
                  <a16:creationId xmlns:a16="http://schemas.microsoft.com/office/drawing/2014/main" id="{60D050B9-136D-37AA-CF13-BC8A06AC92F3}"/>
                </a:ext>
              </a:extLst>
            </p:cNvPr>
            <p:cNvGrpSpPr/>
            <p:nvPr userDrawn="1"/>
          </p:nvGrpSpPr>
          <p:grpSpPr>
            <a:xfrm>
              <a:off x="5083529" y="0"/>
              <a:ext cx="111211" cy="6858000"/>
              <a:chOff x="1285108" y="0"/>
              <a:chExt cx="111211" cy="6858000"/>
            </a:xfrm>
          </p:grpSpPr>
          <p:cxnSp>
            <p:nvCxnSpPr>
              <p:cNvPr id="48" name="Rett linje 47">
                <a:extLst>
                  <a:ext uri="{FF2B5EF4-FFF2-40B4-BE49-F238E27FC236}">
                    <a16:creationId xmlns:a16="http://schemas.microsoft.com/office/drawing/2014/main" id="{0467E587-4B5A-9E46-22AC-25B4F7FB78B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9" name="Rett linje 48">
                <a:extLst>
                  <a:ext uri="{FF2B5EF4-FFF2-40B4-BE49-F238E27FC236}">
                    <a16:creationId xmlns:a16="http://schemas.microsoft.com/office/drawing/2014/main" id="{6A80E064-9FB0-97F1-3CAF-24A88477EF1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8" name="Gruppe 17">
              <a:extLst>
                <a:ext uri="{FF2B5EF4-FFF2-40B4-BE49-F238E27FC236}">
                  <a16:creationId xmlns:a16="http://schemas.microsoft.com/office/drawing/2014/main" id="{6DD2540B-13A9-1B24-AFAF-CF625183DA1B}"/>
                </a:ext>
              </a:extLst>
            </p:cNvPr>
            <p:cNvGrpSpPr/>
            <p:nvPr userDrawn="1"/>
          </p:nvGrpSpPr>
          <p:grpSpPr>
            <a:xfrm>
              <a:off x="6997265" y="0"/>
              <a:ext cx="111211" cy="6858000"/>
              <a:chOff x="1285108" y="0"/>
              <a:chExt cx="111211" cy="6858000"/>
            </a:xfrm>
          </p:grpSpPr>
          <p:cxnSp>
            <p:nvCxnSpPr>
              <p:cNvPr id="46" name="Rett linje 45">
                <a:extLst>
                  <a:ext uri="{FF2B5EF4-FFF2-40B4-BE49-F238E27FC236}">
                    <a16:creationId xmlns:a16="http://schemas.microsoft.com/office/drawing/2014/main" id="{AD7FC47B-1F34-2F56-028B-2797C960AB77}"/>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7" name="Rett linje 46">
                <a:extLst>
                  <a:ext uri="{FF2B5EF4-FFF2-40B4-BE49-F238E27FC236}">
                    <a16:creationId xmlns:a16="http://schemas.microsoft.com/office/drawing/2014/main" id="{DF139DEA-847C-2227-4E7D-9FAFD017770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9" name="Gruppe 18">
              <a:extLst>
                <a:ext uri="{FF2B5EF4-FFF2-40B4-BE49-F238E27FC236}">
                  <a16:creationId xmlns:a16="http://schemas.microsoft.com/office/drawing/2014/main" id="{72BF785D-CD41-B20B-573C-EA746F912BA1}"/>
                </a:ext>
              </a:extLst>
            </p:cNvPr>
            <p:cNvGrpSpPr/>
            <p:nvPr userDrawn="1"/>
          </p:nvGrpSpPr>
          <p:grpSpPr>
            <a:xfrm>
              <a:off x="8911001" y="0"/>
              <a:ext cx="111211" cy="6858000"/>
              <a:chOff x="1285108" y="0"/>
              <a:chExt cx="111211" cy="6858000"/>
            </a:xfrm>
          </p:grpSpPr>
          <p:cxnSp>
            <p:nvCxnSpPr>
              <p:cNvPr id="44" name="Rett linje 43">
                <a:extLst>
                  <a:ext uri="{FF2B5EF4-FFF2-40B4-BE49-F238E27FC236}">
                    <a16:creationId xmlns:a16="http://schemas.microsoft.com/office/drawing/2014/main" id="{B889437E-5A91-2DFE-3EE8-9F13AC70F146}"/>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5" name="Rett linje 44">
                <a:extLst>
                  <a:ext uri="{FF2B5EF4-FFF2-40B4-BE49-F238E27FC236}">
                    <a16:creationId xmlns:a16="http://schemas.microsoft.com/office/drawing/2014/main" id="{FB2B1C28-6E48-75A3-CD6F-CDD59AA358BE}"/>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0" name="Gruppe 19">
              <a:extLst>
                <a:ext uri="{FF2B5EF4-FFF2-40B4-BE49-F238E27FC236}">
                  <a16:creationId xmlns:a16="http://schemas.microsoft.com/office/drawing/2014/main" id="{4AC94455-57B3-D091-D544-39DE33B449F9}"/>
                </a:ext>
              </a:extLst>
            </p:cNvPr>
            <p:cNvGrpSpPr/>
            <p:nvPr userDrawn="1"/>
          </p:nvGrpSpPr>
          <p:grpSpPr>
            <a:xfrm>
              <a:off x="10824737" y="0"/>
              <a:ext cx="111211" cy="6858000"/>
              <a:chOff x="1285108" y="0"/>
              <a:chExt cx="111211" cy="6858000"/>
            </a:xfrm>
          </p:grpSpPr>
          <p:cxnSp>
            <p:nvCxnSpPr>
              <p:cNvPr id="42" name="Rett linje 41">
                <a:extLst>
                  <a:ext uri="{FF2B5EF4-FFF2-40B4-BE49-F238E27FC236}">
                    <a16:creationId xmlns:a16="http://schemas.microsoft.com/office/drawing/2014/main" id="{DDDDE660-CFFC-3ECF-8D9C-92B999BBE873}"/>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3" name="Rett linje 42">
                <a:extLst>
                  <a:ext uri="{FF2B5EF4-FFF2-40B4-BE49-F238E27FC236}">
                    <a16:creationId xmlns:a16="http://schemas.microsoft.com/office/drawing/2014/main" id="{E80D6F40-FC6E-CF54-8412-10E20307E068}"/>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1" name="Gruppe 20">
              <a:extLst>
                <a:ext uri="{FF2B5EF4-FFF2-40B4-BE49-F238E27FC236}">
                  <a16:creationId xmlns:a16="http://schemas.microsoft.com/office/drawing/2014/main" id="{DD78846B-6652-6CF0-9492-9DA8E3A0B103}"/>
                </a:ext>
              </a:extLst>
            </p:cNvPr>
            <p:cNvGrpSpPr/>
            <p:nvPr userDrawn="1"/>
          </p:nvGrpSpPr>
          <p:grpSpPr>
            <a:xfrm rot="5400000">
              <a:off x="6040394" y="-4355556"/>
              <a:ext cx="111211" cy="11371201"/>
              <a:chOff x="1285108" y="0"/>
              <a:chExt cx="111211" cy="6858000"/>
            </a:xfrm>
          </p:grpSpPr>
          <p:cxnSp>
            <p:nvCxnSpPr>
              <p:cNvPr id="40" name="Rett linje 39">
                <a:extLst>
                  <a:ext uri="{FF2B5EF4-FFF2-40B4-BE49-F238E27FC236}">
                    <a16:creationId xmlns:a16="http://schemas.microsoft.com/office/drawing/2014/main" id="{8F3FDCC3-CAAE-D136-29CB-0D00EB7D7043}"/>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1" name="Rett linje 40">
                <a:extLst>
                  <a:ext uri="{FF2B5EF4-FFF2-40B4-BE49-F238E27FC236}">
                    <a16:creationId xmlns:a16="http://schemas.microsoft.com/office/drawing/2014/main" id="{F2F53A5D-7FC3-A9ED-3B87-CBD39349C030}"/>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2" name="Gruppe 21">
              <a:extLst>
                <a:ext uri="{FF2B5EF4-FFF2-40B4-BE49-F238E27FC236}">
                  <a16:creationId xmlns:a16="http://schemas.microsoft.com/office/drawing/2014/main" id="{1622F483-D9ED-8EF5-1360-D5E15499D2A7}"/>
                </a:ext>
              </a:extLst>
            </p:cNvPr>
            <p:cNvGrpSpPr/>
            <p:nvPr userDrawn="1"/>
          </p:nvGrpSpPr>
          <p:grpSpPr>
            <a:xfrm rot="5400000">
              <a:off x="6040394" y="-3657492"/>
              <a:ext cx="111211" cy="11371201"/>
              <a:chOff x="1285108" y="0"/>
              <a:chExt cx="111211" cy="6858000"/>
            </a:xfrm>
          </p:grpSpPr>
          <p:cxnSp>
            <p:nvCxnSpPr>
              <p:cNvPr id="38" name="Rett linje 37">
                <a:extLst>
                  <a:ext uri="{FF2B5EF4-FFF2-40B4-BE49-F238E27FC236}">
                    <a16:creationId xmlns:a16="http://schemas.microsoft.com/office/drawing/2014/main" id="{18245323-8B3E-B879-3B7F-E2767F8E1D5C}"/>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9" name="Rett linje 38">
                <a:extLst>
                  <a:ext uri="{FF2B5EF4-FFF2-40B4-BE49-F238E27FC236}">
                    <a16:creationId xmlns:a16="http://schemas.microsoft.com/office/drawing/2014/main" id="{83D7D902-288C-10FD-5FDF-1D7CCEF99BBA}"/>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3" name="Gruppe 22">
              <a:extLst>
                <a:ext uri="{FF2B5EF4-FFF2-40B4-BE49-F238E27FC236}">
                  <a16:creationId xmlns:a16="http://schemas.microsoft.com/office/drawing/2014/main" id="{2026485B-BCE2-CDA2-A32E-46D4DB39ECD9}"/>
                </a:ext>
              </a:extLst>
            </p:cNvPr>
            <p:cNvGrpSpPr/>
            <p:nvPr userDrawn="1"/>
          </p:nvGrpSpPr>
          <p:grpSpPr>
            <a:xfrm rot="5400000">
              <a:off x="6040394" y="-2959428"/>
              <a:ext cx="111211" cy="11371201"/>
              <a:chOff x="1285108" y="0"/>
              <a:chExt cx="111211" cy="6858000"/>
            </a:xfrm>
          </p:grpSpPr>
          <p:cxnSp>
            <p:nvCxnSpPr>
              <p:cNvPr id="36" name="Rett linje 35">
                <a:extLst>
                  <a:ext uri="{FF2B5EF4-FFF2-40B4-BE49-F238E27FC236}">
                    <a16:creationId xmlns:a16="http://schemas.microsoft.com/office/drawing/2014/main" id="{52C93712-AFDE-F781-1AEA-660CF29670E1}"/>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7" name="Rett linje 36">
                <a:extLst>
                  <a:ext uri="{FF2B5EF4-FFF2-40B4-BE49-F238E27FC236}">
                    <a16:creationId xmlns:a16="http://schemas.microsoft.com/office/drawing/2014/main" id="{22B50568-3192-58EA-B352-BA343DDF7CDC}"/>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4" name="Gruppe 23">
              <a:extLst>
                <a:ext uri="{FF2B5EF4-FFF2-40B4-BE49-F238E27FC236}">
                  <a16:creationId xmlns:a16="http://schemas.microsoft.com/office/drawing/2014/main" id="{143DFB3B-2036-D5B7-1173-F3AC418523A0}"/>
                </a:ext>
              </a:extLst>
            </p:cNvPr>
            <p:cNvGrpSpPr/>
            <p:nvPr userDrawn="1"/>
          </p:nvGrpSpPr>
          <p:grpSpPr>
            <a:xfrm rot="5400000">
              <a:off x="6040394" y="-2261364"/>
              <a:ext cx="111211" cy="11371201"/>
              <a:chOff x="1285108" y="0"/>
              <a:chExt cx="111211" cy="6858000"/>
            </a:xfrm>
          </p:grpSpPr>
          <p:cxnSp>
            <p:nvCxnSpPr>
              <p:cNvPr id="34" name="Rett linje 33">
                <a:extLst>
                  <a:ext uri="{FF2B5EF4-FFF2-40B4-BE49-F238E27FC236}">
                    <a16:creationId xmlns:a16="http://schemas.microsoft.com/office/drawing/2014/main" id="{B5904557-6BBE-2A1E-34DE-99968BD0BD15}"/>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5" name="Rett linje 34">
                <a:extLst>
                  <a:ext uri="{FF2B5EF4-FFF2-40B4-BE49-F238E27FC236}">
                    <a16:creationId xmlns:a16="http://schemas.microsoft.com/office/drawing/2014/main" id="{F24DD73E-865F-A0AC-8877-A6B3BC0BE65B}"/>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5" name="Gruppe 24">
              <a:extLst>
                <a:ext uri="{FF2B5EF4-FFF2-40B4-BE49-F238E27FC236}">
                  <a16:creationId xmlns:a16="http://schemas.microsoft.com/office/drawing/2014/main" id="{FBA6189F-FD8B-417B-0B48-9AF30071C01F}"/>
                </a:ext>
              </a:extLst>
            </p:cNvPr>
            <p:cNvGrpSpPr/>
            <p:nvPr userDrawn="1"/>
          </p:nvGrpSpPr>
          <p:grpSpPr>
            <a:xfrm rot="5400000">
              <a:off x="6040394" y="-1563300"/>
              <a:ext cx="111211" cy="11371201"/>
              <a:chOff x="1285108" y="0"/>
              <a:chExt cx="111211" cy="6858000"/>
            </a:xfrm>
          </p:grpSpPr>
          <p:cxnSp>
            <p:nvCxnSpPr>
              <p:cNvPr id="32" name="Rett linje 31">
                <a:extLst>
                  <a:ext uri="{FF2B5EF4-FFF2-40B4-BE49-F238E27FC236}">
                    <a16:creationId xmlns:a16="http://schemas.microsoft.com/office/drawing/2014/main" id="{2EDBC1B6-4433-E6E6-01B0-DCBA5068B089}"/>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3" name="Rett linje 32">
                <a:extLst>
                  <a:ext uri="{FF2B5EF4-FFF2-40B4-BE49-F238E27FC236}">
                    <a16:creationId xmlns:a16="http://schemas.microsoft.com/office/drawing/2014/main" id="{461A3DBD-06B2-5A47-0262-A819512CF33C}"/>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6" name="Gruppe 25">
              <a:extLst>
                <a:ext uri="{FF2B5EF4-FFF2-40B4-BE49-F238E27FC236}">
                  <a16:creationId xmlns:a16="http://schemas.microsoft.com/office/drawing/2014/main" id="{2869ED2D-4F66-62F6-1037-7F60CC2634BB}"/>
                </a:ext>
              </a:extLst>
            </p:cNvPr>
            <p:cNvGrpSpPr/>
            <p:nvPr userDrawn="1"/>
          </p:nvGrpSpPr>
          <p:grpSpPr>
            <a:xfrm rot="5400000">
              <a:off x="6040394" y="-865236"/>
              <a:ext cx="111211" cy="11371201"/>
              <a:chOff x="1285108" y="0"/>
              <a:chExt cx="111211" cy="6858000"/>
            </a:xfrm>
          </p:grpSpPr>
          <p:cxnSp>
            <p:nvCxnSpPr>
              <p:cNvPr id="30" name="Rett linje 29">
                <a:extLst>
                  <a:ext uri="{FF2B5EF4-FFF2-40B4-BE49-F238E27FC236}">
                    <a16:creationId xmlns:a16="http://schemas.microsoft.com/office/drawing/2014/main" id="{7308C569-FE4B-4A9E-6A77-5139A03A8E6D}"/>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1" name="Rett linje 30">
                <a:extLst>
                  <a:ext uri="{FF2B5EF4-FFF2-40B4-BE49-F238E27FC236}">
                    <a16:creationId xmlns:a16="http://schemas.microsoft.com/office/drawing/2014/main" id="{AE6D0F04-DC18-169F-BBA4-8EFDB7AEF3A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7" name="Gruppe 26">
              <a:extLst>
                <a:ext uri="{FF2B5EF4-FFF2-40B4-BE49-F238E27FC236}">
                  <a16:creationId xmlns:a16="http://schemas.microsoft.com/office/drawing/2014/main" id="{1B8632BE-E962-E0C6-4A68-8995D51BD89F}"/>
                </a:ext>
              </a:extLst>
            </p:cNvPr>
            <p:cNvGrpSpPr/>
            <p:nvPr userDrawn="1"/>
          </p:nvGrpSpPr>
          <p:grpSpPr>
            <a:xfrm rot="5400000">
              <a:off x="6040394" y="-167172"/>
              <a:ext cx="111211" cy="11371201"/>
              <a:chOff x="1285108" y="0"/>
              <a:chExt cx="111211" cy="6858000"/>
            </a:xfrm>
          </p:grpSpPr>
          <p:cxnSp>
            <p:nvCxnSpPr>
              <p:cNvPr id="28" name="Rett linje 27">
                <a:extLst>
                  <a:ext uri="{FF2B5EF4-FFF2-40B4-BE49-F238E27FC236}">
                    <a16:creationId xmlns:a16="http://schemas.microsoft.com/office/drawing/2014/main" id="{726041FE-A2E8-BE93-8823-16C99EE7B31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9" name="Rett linje 28">
                <a:extLst>
                  <a:ext uri="{FF2B5EF4-FFF2-40B4-BE49-F238E27FC236}">
                    <a16:creationId xmlns:a16="http://schemas.microsoft.com/office/drawing/2014/main" id="{8CF193FD-0BBB-553E-CCA7-F0C201070782}"/>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86113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tellysbilde 3">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66" t="9357" b="76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D667D33C-E8C9-C7EF-0F7B-BD34B059D4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8982362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tellysbilde 4">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l="2747" t="10406" b="7660"/>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1" name="Grafikk 10">
            <a:extLst>
              <a:ext uri="{FF2B5EF4-FFF2-40B4-BE49-F238E27FC236}">
                <a16:creationId xmlns:a16="http://schemas.microsoft.com/office/drawing/2014/main" id="{F5FF9D9C-6283-9F2C-C42F-556A8FC9A8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7008267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tellysbilde 5">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472" r="7753" b="11811"/>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21F194C-3070-B02A-53A3-B3C170BE49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1007235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tellysbilde 6">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l="92" r="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31854728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DE605E8-9BB0-1A6F-B67F-3631ACB48E84}"/>
              </a:ext>
            </a:extLst>
          </p:cNvPr>
          <p:cNvSpPr>
            <a:spLocks noGrp="1"/>
          </p:cNvSpPr>
          <p:nvPr userDrawn="1">
            <p:ph type="title"/>
          </p:nvPr>
        </p:nvSpPr>
        <p:spPr>
          <a:xfrm>
            <a:off x="410399" y="687585"/>
            <a:ext cx="5629994" cy="1284918"/>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727A383D-2960-69D9-7465-9942CF836526}"/>
              </a:ext>
            </a:extLst>
          </p:cNvPr>
          <p:cNvSpPr>
            <a:spLocks noGrp="1"/>
          </p:cNvSpPr>
          <p:nvPr userDrawn="1">
            <p:ph type="body" idx="1"/>
          </p:nvPr>
        </p:nvSpPr>
        <p:spPr>
          <a:xfrm>
            <a:off x="410400" y="2083713"/>
            <a:ext cx="9457463" cy="407717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CE3FFE6-D993-1F74-2529-0F01BEB4C04B}"/>
              </a:ext>
            </a:extLst>
          </p:cNvPr>
          <p:cNvSpPr>
            <a:spLocks noGrp="1"/>
          </p:cNvSpPr>
          <p:nvPr userDrawn="1">
            <p:ph type="dt" sz="half" idx="2"/>
          </p:nvPr>
        </p:nvSpPr>
        <p:spPr>
          <a:xfrm>
            <a:off x="410401" y="6356350"/>
            <a:ext cx="1802522" cy="365125"/>
          </a:xfrm>
          <a:prstGeom prst="rect">
            <a:avLst/>
          </a:prstGeom>
        </p:spPr>
        <p:txBody>
          <a:bodyPr vert="horz" lIns="91440" tIns="45720" rIns="91440" bIns="45720" rtlCol="0" anchor="b"/>
          <a:lstStyle>
            <a:lvl1pPr algn="l">
              <a:defRPr sz="1200">
                <a:solidFill>
                  <a:schemeClr val="tx1">
                    <a:tint val="82000"/>
                  </a:schemeClr>
                </a:solidFill>
              </a:defRPr>
            </a:lvl1p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97CCDBF-F19B-D22C-E74C-6083128AF2EF}"/>
              </a:ext>
            </a:extLst>
          </p:cNvPr>
          <p:cNvSpPr>
            <a:spLocks noGrp="1"/>
          </p:cNvSpPr>
          <p:nvPr userDrawn="1">
            <p:ph type="ftr" sz="quarter" idx="3"/>
          </p:nvPr>
        </p:nvSpPr>
        <p:spPr>
          <a:xfrm>
            <a:off x="6151602" y="6354776"/>
            <a:ext cx="3716262" cy="365125"/>
          </a:xfrm>
          <a:prstGeom prst="rect">
            <a:avLst/>
          </a:prstGeom>
        </p:spPr>
        <p:txBody>
          <a:bodyPr vert="horz" lIns="91440" tIns="45720" rIns="91440" bIns="45720" rtlCol="0" anchor="b"/>
          <a:lstStyle>
            <a:lvl1pPr algn="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EA4BB15-4923-DBAD-EB0A-92DFC8E2CDD0}"/>
              </a:ext>
            </a:extLst>
          </p:cNvPr>
          <p:cNvSpPr>
            <a:spLocks noGrp="1"/>
          </p:cNvSpPr>
          <p:nvPr userDrawn="1">
            <p:ph type="sldNum" sz="quarter" idx="4"/>
          </p:nvPr>
        </p:nvSpPr>
        <p:spPr>
          <a:xfrm>
            <a:off x="9979073" y="6356350"/>
            <a:ext cx="1802527" cy="365125"/>
          </a:xfrm>
          <a:prstGeom prst="rect">
            <a:avLst/>
          </a:prstGeom>
        </p:spPr>
        <p:txBody>
          <a:bodyPr vert="horz" lIns="91440" tIns="45720" rIns="91440" bIns="45720" rtlCol="0" anchor="b"/>
          <a:lstStyle>
            <a:lvl1pPr algn="r">
              <a:defRPr sz="1200">
                <a:solidFill>
                  <a:schemeClr val="tx1">
                    <a:tint val="82000"/>
                  </a:schemeClr>
                </a:solidFill>
              </a:defRPr>
            </a:lvl1p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6040CD6C-36A7-A128-4D73-D36748976849}"/>
              </a:ext>
              <a:ext uri="{C183D7F6-B498-43B3-948B-1728B52AA6E4}">
                <adec:decorative xmlns:adec="http://schemas.microsoft.com/office/drawing/2017/decorative" val="1"/>
              </a:ext>
            </a:extLst>
          </p:cNvPr>
          <p:cNvPicPr>
            <a:picLocks noChangeAspect="1"/>
          </p:cNvPicPr>
          <p:nvPr userDrawn="1"/>
        </p:nvPicPr>
        <p:blipFill>
          <a:blip r:embed="rId59"/>
          <a:stretch>
            <a:fillRect/>
          </a:stretch>
        </p:blipFill>
        <p:spPr>
          <a:xfrm>
            <a:off x="45244" y="80957"/>
            <a:ext cx="1020678" cy="365847"/>
          </a:xfrm>
          <a:prstGeom prst="rect">
            <a:avLst/>
          </a:prstGeom>
        </p:spPr>
      </p:pic>
    </p:spTree>
    <p:extLst>
      <p:ext uri="{BB962C8B-B14F-4D97-AF65-F5344CB8AC3E}">
        <p14:creationId xmlns:p14="http://schemas.microsoft.com/office/powerpoint/2010/main" val="2902959708"/>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725" r:id="rId4"/>
    <p:sldLayoutId id="2147483720" r:id="rId5"/>
    <p:sldLayoutId id="2147483727" r:id="rId6"/>
    <p:sldLayoutId id="2147483722" r:id="rId7"/>
    <p:sldLayoutId id="2147483723" r:id="rId8"/>
    <p:sldLayoutId id="2147483731" r:id="rId9"/>
    <p:sldLayoutId id="2147483724" r:id="rId10"/>
    <p:sldLayoutId id="2147483728" r:id="rId11"/>
    <p:sldLayoutId id="2147483726" r:id="rId12"/>
    <p:sldLayoutId id="2147483650" r:id="rId13"/>
    <p:sldLayoutId id="2147483692" r:id="rId14"/>
    <p:sldLayoutId id="2147483693" r:id="rId15"/>
    <p:sldLayoutId id="2147483651" r:id="rId16"/>
    <p:sldLayoutId id="2147483694" r:id="rId17"/>
    <p:sldLayoutId id="2147483695" r:id="rId18"/>
    <p:sldLayoutId id="2147483652" r:id="rId19"/>
    <p:sldLayoutId id="2147483700" r:id="rId20"/>
    <p:sldLayoutId id="2147483701" r:id="rId21"/>
    <p:sldLayoutId id="2147483661" r:id="rId22"/>
    <p:sldLayoutId id="2147483702" r:id="rId23"/>
    <p:sldLayoutId id="2147483703" r:id="rId24"/>
    <p:sldLayoutId id="2147483670" r:id="rId25"/>
    <p:sldLayoutId id="2147483698" r:id="rId26"/>
    <p:sldLayoutId id="2147483699" r:id="rId27"/>
    <p:sldLayoutId id="2147483657" r:id="rId28"/>
    <p:sldLayoutId id="2147483696" r:id="rId29"/>
    <p:sldLayoutId id="2147483697" r:id="rId30"/>
    <p:sldLayoutId id="2147483662" r:id="rId31"/>
    <p:sldLayoutId id="2147483704" r:id="rId32"/>
    <p:sldLayoutId id="2147483705" r:id="rId33"/>
    <p:sldLayoutId id="2147483717" r:id="rId34"/>
    <p:sldLayoutId id="2147483718" r:id="rId35"/>
    <p:sldLayoutId id="2147483719" r:id="rId36"/>
    <p:sldLayoutId id="2147483714" r:id="rId37"/>
    <p:sldLayoutId id="2147483715" r:id="rId38"/>
    <p:sldLayoutId id="2147483716" r:id="rId39"/>
    <p:sldLayoutId id="2147483660" r:id="rId40"/>
    <p:sldLayoutId id="2147483707" r:id="rId41"/>
    <p:sldLayoutId id="2147483708" r:id="rId42"/>
    <p:sldLayoutId id="2147483663" r:id="rId43"/>
    <p:sldLayoutId id="2147483709" r:id="rId44"/>
    <p:sldLayoutId id="2147483710" r:id="rId45"/>
    <p:sldLayoutId id="2147483669" r:id="rId46"/>
    <p:sldLayoutId id="2147483668" r:id="rId47"/>
    <p:sldLayoutId id="2147483711" r:id="rId48"/>
    <p:sldLayoutId id="2147483712" r:id="rId49"/>
    <p:sldLayoutId id="2147483667" r:id="rId50"/>
    <p:sldLayoutId id="2147483666" r:id="rId51"/>
    <p:sldLayoutId id="2147483665" r:id="rId52"/>
    <p:sldLayoutId id="2147483706" r:id="rId53"/>
    <p:sldLayoutId id="2147483654" r:id="rId54"/>
    <p:sldLayoutId id="2147483655" r:id="rId55"/>
    <p:sldLayoutId id="2147483730" r:id="rId56"/>
    <p:sldLayoutId id="2147483733" r:id="rId5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DE605E8-9BB0-1A6F-B67F-3631ACB48E84}"/>
              </a:ext>
            </a:extLst>
          </p:cNvPr>
          <p:cNvSpPr>
            <a:spLocks noGrp="1"/>
          </p:cNvSpPr>
          <p:nvPr userDrawn="1">
            <p:ph type="title"/>
          </p:nvPr>
        </p:nvSpPr>
        <p:spPr>
          <a:xfrm>
            <a:off x="410399" y="687585"/>
            <a:ext cx="5629994" cy="1284918"/>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727A383D-2960-69D9-7465-9942CF836526}"/>
              </a:ext>
            </a:extLst>
          </p:cNvPr>
          <p:cNvSpPr>
            <a:spLocks noGrp="1"/>
          </p:cNvSpPr>
          <p:nvPr userDrawn="1">
            <p:ph type="body" idx="1"/>
          </p:nvPr>
        </p:nvSpPr>
        <p:spPr>
          <a:xfrm>
            <a:off x="410400" y="2083713"/>
            <a:ext cx="9457463" cy="407717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CE3FFE6-D993-1F74-2529-0F01BEB4C04B}"/>
              </a:ext>
            </a:extLst>
          </p:cNvPr>
          <p:cNvSpPr>
            <a:spLocks noGrp="1"/>
          </p:cNvSpPr>
          <p:nvPr userDrawn="1">
            <p:ph type="dt" sz="half" idx="2"/>
          </p:nvPr>
        </p:nvSpPr>
        <p:spPr>
          <a:xfrm>
            <a:off x="410401" y="6356350"/>
            <a:ext cx="1802522" cy="365125"/>
          </a:xfrm>
          <a:prstGeom prst="rect">
            <a:avLst/>
          </a:prstGeom>
        </p:spPr>
        <p:txBody>
          <a:bodyPr vert="horz" lIns="91440" tIns="45720" rIns="91440" bIns="45720" rtlCol="0" anchor="b"/>
          <a:lstStyle>
            <a:lvl1pPr algn="l">
              <a:defRPr sz="1200">
                <a:solidFill>
                  <a:schemeClr val="tx1">
                    <a:tint val="82000"/>
                  </a:schemeClr>
                </a:solidFill>
              </a:defRPr>
            </a:lvl1pPr>
          </a:lstStyle>
          <a:p>
            <a:fld id="{0DAA799D-EF8E-44CC-BBF5-41BF05CED82E}" type="datetimeFigureOut">
              <a:rPr lang="nb-NO" smtClean="0"/>
              <a:t>07.10.2025</a:t>
            </a:fld>
            <a:endParaRPr lang="nb-NO"/>
          </a:p>
        </p:txBody>
      </p:sp>
      <p:sp>
        <p:nvSpPr>
          <p:cNvPr id="5" name="Plassholder for bunntekst 4">
            <a:extLst>
              <a:ext uri="{FF2B5EF4-FFF2-40B4-BE49-F238E27FC236}">
                <a16:creationId xmlns:a16="http://schemas.microsoft.com/office/drawing/2014/main" id="{897CCDBF-F19B-D22C-E74C-6083128AF2EF}"/>
              </a:ext>
            </a:extLst>
          </p:cNvPr>
          <p:cNvSpPr>
            <a:spLocks noGrp="1"/>
          </p:cNvSpPr>
          <p:nvPr userDrawn="1">
            <p:ph type="ftr" sz="quarter" idx="3"/>
          </p:nvPr>
        </p:nvSpPr>
        <p:spPr>
          <a:xfrm>
            <a:off x="6151602" y="6354776"/>
            <a:ext cx="3716262" cy="365125"/>
          </a:xfrm>
          <a:prstGeom prst="rect">
            <a:avLst/>
          </a:prstGeom>
        </p:spPr>
        <p:txBody>
          <a:bodyPr vert="horz" lIns="91440" tIns="45720" rIns="91440" bIns="45720" rtlCol="0" anchor="b"/>
          <a:lstStyle>
            <a:lvl1pPr algn="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EA4BB15-4923-DBAD-EB0A-92DFC8E2CDD0}"/>
              </a:ext>
            </a:extLst>
          </p:cNvPr>
          <p:cNvSpPr>
            <a:spLocks noGrp="1"/>
          </p:cNvSpPr>
          <p:nvPr userDrawn="1">
            <p:ph type="sldNum" sz="quarter" idx="4"/>
          </p:nvPr>
        </p:nvSpPr>
        <p:spPr>
          <a:xfrm>
            <a:off x="9979073" y="6356350"/>
            <a:ext cx="1802527" cy="365125"/>
          </a:xfrm>
          <a:prstGeom prst="rect">
            <a:avLst/>
          </a:prstGeom>
        </p:spPr>
        <p:txBody>
          <a:bodyPr vert="horz" lIns="91440" tIns="45720" rIns="91440" bIns="45720" rtlCol="0" anchor="b"/>
          <a:lstStyle>
            <a:lvl1pPr algn="r">
              <a:defRPr sz="1200">
                <a:solidFill>
                  <a:schemeClr val="tx1">
                    <a:tint val="82000"/>
                  </a:schemeClr>
                </a:solidFill>
              </a:defRPr>
            </a:lvl1p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6040CD6C-36A7-A128-4D73-D367489768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244" y="80957"/>
            <a:ext cx="1020678" cy="365847"/>
          </a:xfrm>
          <a:prstGeom prst="rect">
            <a:avLst/>
          </a:prstGeom>
        </p:spPr>
      </p:pic>
    </p:spTree>
    <p:extLst>
      <p:ext uri="{BB962C8B-B14F-4D97-AF65-F5344CB8AC3E}">
        <p14:creationId xmlns:p14="http://schemas.microsoft.com/office/powerpoint/2010/main" val="40128942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B02E-B239-DF01-B902-8AE9B0F8D17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736185E-42ED-EBC9-7160-AF4D6654AC18}"/>
              </a:ext>
            </a:extLst>
          </p:cNvPr>
          <p:cNvSpPr>
            <a:spLocks noGrp="1"/>
          </p:cNvSpPr>
          <p:nvPr>
            <p:ph type="title"/>
          </p:nvPr>
        </p:nvSpPr>
        <p:spPr>
          <a:xfrm>
            <a:off x="2801858" y="584634"/>
            <a:ext cx="6588279" cy="752383"/>
          </a:xfrm>
        </p:spPr>
        <p:txBody>
          <a:bodyPr>
            <a:normAutofit/>
          </a:bodyPr>
          <a:lstStyle/>
          <a:p>
            <a:pPr algn="ctr"/>
            <a:r>
              <a:rPr lang="en-GB" noProof="0" dirty="0"/>
              <a:t>Norwegian Customs 2035</a:t>
            </a:r>
          </a:p>
        </p:txBody>
      </p:sp>
      <p:sp>
        <p:nvSpPr>
          <p:cNvPr id="4" name="Rektangel: avrundede hjørner 3">
            <a:extLst>
              <a:ext uri="{FF2B5EF4-FFF2-40B4-BE49-F238E27FC236}">
                <a16:creationId xmlns:a16="http://schemas.microsoft.com/office/drawing/2014/main" id="{00617E34-23AC-1AE2-DF22-73A5BBB22149}"/>
              </a:ext>
            </a:extLst>
          </p:cNvPr>
          <p:cNvSpPr/>
          <p:nvPr/>
        </p:nvSpPr>
        <p:spPr>
          <a:xfrm>
            <a:off x="410398" y="1758045"/>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ktangel: avrundede hjørner 4">
            <a:extLst>
              <a:ext uri="{FF2B5EF4-FFF2-40B4-BE49-F238E27FC236}">
                <a16:creationId xmlns:a16="http://schemas.microsoft.com/office/drawing/2014/main" id="{286C4C46-4048-FA40-FAE4-BB942C2DFB5A}"/>
              </a:ext>
            </a:extLst>
          </p:cNvPr>
          <p:cNvSpPr/>
          <p:nvPr/>
        </p:nvSpPr>
        <p:spPr>
          <a:xfrm>
            <a:off x="4287342" y="1758044"/>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K</a:t>
            </a:r>
          </a:p>
        </p:txBody>
      </p:sp>
      <p:sp>
        <p:nvSpPr>
          <p:cNvPr id="6" name="Rektangel: avrundede hjørner 5">
            <a:extLst>
              <a:ext uri="{FF2B5EF4-FFF2-40B4-BE49-F238E27FC236}">
                <a16:creationId xmlns:a16="http://schemas.microsoft.com/office/drawing/2014/main" id="{84483CD7-B5B1-FEAA-FDB1-D9B2FF9F0B5C}"/>
              </a:ext>
            </a:extLst>
          </p:cNvPr>
          <p:cNvSpPr/>
          <p:nvPr/>
        </p:nvSpPr>
        <p:spPr>
          <a:xfrm>
            <a:off x="8164286" y="1758043"/>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Rektangel: avrundede hjørner 6">
            <a:extLst>
              <a:ext uri="{FF2B5EF4-FFF2-40B4-BE49-F238E27FC236}">
                <a16:creationId xmlns:a16="http://schemas.microsoft.com/office/drawing/2014/main" id="{97CE402F-7800-ECA6-9DA6-79A6E07DDEA3}"/>
              </a:ext>
            </a:extLst>
          </p:cNvPr>
          <p:cNvSpPr/>
          <p:nvPr/>
        </p:nvSpPr>
        <p:spPr>
          <a:xfrm>
            <a:off x="410398" y="4593775"/>
            <a:ext cx="11371204" cy="171994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Grafikk 7">
            <a:extLst>
              <a:ext uri="{FF2B5EF4-FFF2-40B4-BE49-F238E27FC236}">
                <a16:creationId xmlns:a16="http://schemas.microsoft.com/office/drawing/2014/main" id="{11A80574-C875-7E7E-A4B2-A1C640373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7491" y="2471054"/>
            <a:ext cx="1497016" cy="1562104"/>
          </a:xfrm>
          <a:prstGeom prst="rect">
            <a:avLst/>
          </a:prstGeom>
        </p:spPr>
      </p:pic>
      <p:pic>
        <p:nvPicPr>
          <p:cNvPr id="9" name="Grafikk 8">
            <a:extLst>
              <a:ext uri="{FF2B5EF4-FFF2-40B4-BE49-F238E27FC236}">
                <a16:creationId xmlns:a16="http://schemas.microsoft.com/office/drawing/2014/main" id="{12014009-EBBB-148F-D61F-F7A82D053E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8772" y="2405738"/>
            <a:ext cx="2691888" cy="1911790"/>
          </a:xfrm>
          <a:prstGeom prst="rect">
            <a:avLst/>
          </a:prstGeom>
        </p:spPr>
      </p:pic>
      <p:pic>
        <p:nvPicPr>
          <p:cNvPr id="10" name="Grafikk 9">
            <a:extLst>
              <a:ext uri="{FF2B5EF4-FFF2-40B4-BE49-F238E27FC236}">
                <a16:creationId xmlns:a16="http://schemas.microsoft.com/office/drawing/2014/main" id="{AF931986-0A87-FF25-E3C6-68BB8ADC86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355" y="2581590"/>
            <a:ext cx="2257402" cy="1451568"/>
          </a:xfrm>
          <a:prstGeom prst="rect">
            <a:avLst/>
          </a:prstGeom>
        </p:spPr>
      </p:pic>
      <p:pic>
        <p:nvPicPr>
          <p:cNvPr id="11" name="Grafikk 10">
            <a:extLst>
              <a:ext uri="{FF2B5EF4-FFF2-40B4-BE49-F238E27FC236}">
                <a16:creationId xmlns:a16="http://schemas.microsoft.com/office/drawing/2014/main" id="{2FC48F7D-1634-33E4-CAA4-5BEBC756A3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4716" y="4593775"/>
            <a:ext cx="1607048" cy="1719940"/>
          </a:xfrm>
          <a:prstGeom prst="rect">
            <a:avLst/>
          </a:prstGeom>
        </p:spPr>
      </p:pic>
      <p:sp>
        <p:nvSpPr>
          <p:cNvPr id="12" name="Rektangel 11">
            <a:extLst>
              <a:ext uri="{FF2B5EF4-FFF2-40B4-BE49-F238E27FC236}">
                <a16:creationId xmlns:a16="http://schemas.microsoft.com/office/drawing/2014/main" id="{51ECBA65-854D-A08E-11CE-2ECF6457A3DC}"/>
              </a:ext>
            </a:extLst>
          </p:cNvPr>
          <p:cNvSpPr/>
          <p:nvPr/>
        </p:nvSpPr>
        <p:spPr>
          <a:xfrm>
            <a:off x="721153" y="1893231"/>
            <a:ext cx="2818318" cy="63015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600" b="1" noProof="0" dirty="0">
                <a:solidFill>
                  <a:schemeClr val="tx1"/>
                </a:solidFill>
                <a:latin typeface="Arial" panose="020B0604020202020204"/>
              </a:rPr>
              <a:t>Effective and efficient value-creating customs processing</a:t>
            </a:r>
            <a:endParaRPr lang="en-GB" noProof="0" dirty="0">
              <a:solidFill>
                <a:schemeClr val="tx1"/>
              </a:solidFill>
              <a:ea typeface="+mn-ea"/>
              <a:cs typeface="+mn-cs"/>
            </a:endParaRPr>
          </a:p>
        </p:txBody>
      </p:sp>
      <p:sp>
        <p:nvSpPr>
          <p:cNvPr id="13" name="Rektangel 12">
            <a:extLst>
              <a:ext uri="{FF2B5EF4-FFF2-40B4-BE49-F238E27FC236}">
                <a16:creationId xmlns:a16="http://schemas.microsoft.com/office/drawing/2014/main" id="{41237B72-BEAA-3A3B-D211-27B7E45E34D9}"/>
              </a:ext>
            </a:extLst>
          </p:cNvPr>
          <p:cNvSpPr/>
          <p:nvPr/>
        </p:nvSpPr>
        <p:spPr>
          <a:xfrm>
            <a:off x="4971733" y="1894402"/>
            <a:ext cx="2257402"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2404F"/>
                </a:solidFill>
                <a:effectLst/>
                <a:uLnTx/>
                <a:uFillTx/>
                <a:latin typeface="Arial" panose="020B0604020202020204"/>
                <a:ea typeface="+mn-ea"/>
                <a:cs typeface="+mn-cs"/>
              </a:rPr>
              <a:t>Knowledge-driven protection of society</a:t>
            </a:r>
          </a:p>
        </p:txBody>
      </p:sp>
      <p:sp>
        <p:nvSpPr>
          <p:cNvPr id="14" name="Rektangel 13">
            <a:extLst>
              <a:ext uri="{FF2B5EF4-FFF2-40B4-BE49-F238E27FC236}">
                <a16:creationId xmlns:a16="http://schemas.microsoft.com/office/drawing/2014/main" id="{51FF1609-4CD0-1051-4EAC-5B4B4B159692}"/>
              </a:ext>
            </a:extLst>
          </p:cNvPr>
          <p:cNvSpPr/>
          <p:nvPr/>
        </p:nvSpPr>
        <p:spPr>
          <a:xfrm>
            <a:off x="8477468" y="1894402"/>
            <a:ext cx="2993379"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2404F"/>
                </a:solidFill>
                <a:effectLst/>
                <a:uLnTx/>
                <a:uFillTx/>
                <a:latin typeface="Arial" panose="020B0604020202020204"/>
                <a:ea typeface="+mn-ea"/>
                <a:cs typeface="+mn-cs"/>
              </a:rPr>
              <a:t>The Norwegian State’s representative in cross-border flow of goods</a:t>
            </a:r>
          </a:p>
        </p:txBody>
      </p:sp>
      <p:sp>
        <p:nvSpPr>
          <p:cNvPr id="15" name="Rektangel 14">
            <a:extLst>
              <a:ext uri="{FF2B5EF4-FFF2-40B4-BE49-F238E27FC236}">
                <a16:creationId xmlns:a16="http://schemas.microsoft.com/office/drawing/2014/main" id="{9CFDFDD0-0C70-AF33-C996-3F28F590508E}"/>
              </a:ext>
            </a:extLst>
          </p:cNvPr>
          <p:cNvSpPr/>
          <p:nvPr/>
        </p:nvSpPr>
        <p:spPr>
          <a:xfrm>
            <a:off x="3013306" y="5149989"/>
            <a:ext cx="6165385"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dirty="0">
                <a:solidFill>
                  <a:srgbClr val="12404F"/>
                </a:solidFill>
                <a:latin typeface="Arial" panose="020B0604020202020204"/>
              </a:rPr>
              <a:t>Learning and proactive</a:t>
            </a:r>
            <a:endParaRPr kumimoji="0" lang="en-GB" sz="1600" b="1" i="0" u="none" strike="noStrike" kern="1200" cap="none" spc="0" normalizeH="0" baseline="0" noProof="0" dirty="0">
              <a:ln>
                <a:noFill/>
              </a:ln>
              <a:solidFill>
                <a:srgbClr val="12404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905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EAD7-F6A9-CB1D-2037-0AF1C7182D87}"/>
            </a:ext>
          </a:extLst>
        </p:cNvPr>
        <p:cNvGrpSpPr/>
        <p:nvPr/>
      </p:nvGrpSpPr>
      <p:grpSpPr>
        <a:xfrm>
          <a:off x="0" y="0"/>
          <a:ext cx="0" cy="0"/>
          <a:chOff x="0" y="0"/>
          <a:chExt cx="0" cy="0"/>
        </a:xfrm>
      </p:grpSpPr>
      <p:pic>
        <p:nvPicPr>
          <p:cNvPr id="6" name="Grafikk 5">
            <a:extLst>
              <a:ext uri="{FF2B5EF4-FFF2-40B4-BE49-F238E27FC236}">
                <a16:creationId xmlns:a16="http://schemas.microsoft.com/office/drawing/2014/main" id="{08A050C2-908D-C1F7-52C2-B75429EDF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2660" y="621492"/>
            <a:ext cx="2823340" cy="1815481"/>
          </a:xfrm>
          <a:prstGeom prst="rect">
            <a:avLst/>
          </a:prstGeom>
        </p:spPr>
      </p:pic>
      <p:sp>
        <p:nvSpPr>
          <p:cNvPr id="5" name="Rektangel 4">
            <a:extLst>
              <a:ext uri="{FF2B5EF4-FFF2-40B4-BE49-F238E27FC236}">
                <a16:creationId xmlns:a16="http://schemas.microsoft.com/office/drawing/2014/main" id="{350C1D20-D932-B6C7-17EC-E28F36DB6052}"/>
              </a:ext>
            </a:extLst>
          </p:cNvPr>
          <p:cNvSpPr/>
          <p:nvPr/>
        </p:nvSpPr>
        <p:spPr>
          <a:xfrm>
            <a:off x="326572" y="322207"/>
            <a:ext cx="3278777" cy="1815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noProof="0" dirty="0">
                <a:solidFill>
                  <a:schemeClr val="tx1"/>
                </a:solidFill>
                <a:latin typeface="Arial"/>
                <a:ea typeface="+mj-ea"/>
                <a:cs typeface="Arial"/>
              </a:rPr>
              <a:t>Ambition 1</a:t>
            </a:r>
            <a:br>
              <a:rPr lang="en-GB" sz="1800" noProof="0" dirty="0">
                <a:latin typeface="Arial" panose="020B0604020202020204" pitchFamily="34" charset="0"/>
                <a:cs typeface="Arial" panose="020B0604020202020204" pitchFamily="34" charset="0"/>
              </a:rPr>
            </a:br>
            <a:r>
              <a:rPr lang="en-GB" sz="2200" b="1" kern="100" noProof="0" dirty="0">
                <a:solidFill>
                  <a:schemeClr val="tx1"/>
                </a:solidFill>
                <a:latin typeface="Arial" panose="020B0604020202020204" pitchFamily="34" charset="0"/>
                <a:ea typeface="+mj-ea"/>
                <a:cs typeface="Arial" panose="020B0604020202020204" pitchFamily="34" charset="0"/>
              </a:rPr>
              <a:t>Effective and efficient value-creating customs processing</a:t>
            </a:r>
          </a:p>
        </p:txBody>
      </p:sp>
      <p:sp>
        <p:nvSpPr>
          <p:cNvPr id="7" name="Rektangel: avrundede hjørner 6">
            <a:extLst>
              <a:ext uri="{FF2B5EF4-FFF2-40B4-BE49-F238E27FC236}">
                <a16:creationId xmlns:a16="http://schemas.microsoft.com/office/drawing/2014/main" id="{1CD81C38-082F-21F6-E77A-C0E12C88BB3E}"/>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just">
              <a:lnSpc>
                <a:spcPct val="150000"/>
              </a:lnSpc>
              <a:spcBef>
                <a:spcPts val="600"/>
              </a:spcBef>
            </a:pPr>
            <a:r>
              <a:rPr lang="en-GB" sz="1200" b="1" kern="100" noProof="0" dirty="0">
                <a:solidFill>
                  <a:schemeClr val="tx1"/>
                </a:solidFill>
                <a:latin typeface="Arial" panose="020B0604020202020204" pitchFamily="34" charset="0"/>
                <a:cs typeface="Arial" panose="020B0604020202020204" pitchFamily="34" charset="0"/>
              </a:rPr>
              <a:t>In 2035</a:t>
            </a:r>
            <a:r>
              <a:rPr lang="en-GB" sz="1200" kern="100" noProof="0" dirty="0">
                <a:solidFill>
                  <a:schemeClr val="tx1"/>
                </a:solidFill>
                <a:latin typeface="Arial" panose="020B0604020202020204" pitchFamily="34" charset="0"/>
                <a:cs typeface="Arial" panose="020B0604020202020204" pitchFamily="34" charset="0"/>
              </a:rPr>
              <a:t>, Norwegian customs processing is effective and efficient and creates desired societal value. Businesses and travellers have access to digital, efficient, and accurate customs services with the lowest possible administrative burdens. Compliance with rules and regulations is made easy, and built-in functionality in customs systems prevents errors. User-friendly solutions, guidance, and control contribute to high compliance.</a:t>
            </a:r>
          </a:p>
        </p:txBody>
      </p:sp>
      <p:sp>
        <p:nvSpPr>
          <p:cNvPr id="8" name="Rektangel: avrundede hjørner 7">
            <a:extLst>
              <a:ext uri="{FF2B5EF4-FFF2-40B4-BE49-F238E27FC236}">
                <a16:creationId xmlns:a16="http://schemas.microsoft.com/office/drawing/2014/main" id="{EB31EA5C-C7EA-8B62-B518-2BB3C40CE832}"/>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en-GB" sz="1100" b="1"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This means that:</a:t>
            </a:r>
          </a:p>
          <a:p>
            <a:pPr marL="228600" marR="0" lvl="0" indent="-228600" defTabSz="914400" rtl="0" eaLnBrk="1" fontAlgn="auto" latinLnBrk="0" hangingPunct="1">
              <a:lnSpc>
                <a:spcPct val="150000"/>
              </a:lnSpc>
              <a:spcBef>
                <a:spcPts val="300"/>
              </a:spcBef>
              <a:spcAft>
                <a:spcPts val="300"/>
              </a:spcAft>
              <a:buClrTx/>
              <a:buSzTx/>
              <a:buFont typeface="+mj-lt"/>
              <a:buAutoNum type="alphaLcParenR"/>
              <a:tabLst/>
              <a:defRPr/>
            </a:pPr>
            <a:r>
              <a:rPr kumimoji="0" lang="en-GB" sz="1100"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Businesses across all sectors and travellers use Norwegian Customs as their single point of contact for all requirements related to cross-border movement of goods. </a:t>
            </a:r>
          </a:p>
          <a:p>
            <a:pPr marL="228600" marR="0" lvl="0" indent="-228600" defTabSz="914400" rtl="0" eaLnBrk="1" fontAlgn="auto" latinLnBrk="0" hangingPunct="1">
              <a:lnSpc>
                <a:spcPct val="150000"/>
              </a:lnSpc>
              <a:spcBef>
                <a:spcPts val="300"/>
              </a:spcBef>
              <a:spcAft>
                <a:spcPts val="300"/>
              </a:spcAft>
              <a:buClrTx/>
              <a:buSzTx/>
              <a:buFont typeface="+mj-lt"/>
              <a:buAutoNum type="alphaLcParenR"/>
              <a:tabLst/>
              <a:defRPr/>
            </a:pPr>
            <a:r>
              <a:rPr kumimoji="0" lang="en-GB" sz="1100"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collect, verify, and exchange information with businesses and travellers through digital solutions. There is no need to stop at the border for case processing.</a:t>
            </a:r>
          </a:p>
          <a:p>
            <a:pPr marL="228600" marR="0" lvl="0" indent="-228600" defTabSz="914400" rtl="0" eaLnBrk="1" fontAlgn="auto" latinLnBrk="0" hangingPunct="1">
              <a:lnSpc>
                <a:spcPct val="150000"/>
              </a:lnSpc>
              <a:spcBef>
                <a:spcPts val="300"/>
              </a:spcBef>
              <a:spcAft>
                <a:spcPts val="300"/>
              </a:spcAft>
              <a:buClrTx/>
              <a:buSzTx/>
              <a:buFont typeface="+mj-lt"/>
              <a:buAutoNum type="alphaLcParenR"/>
              <a:tabLst/>
              <a:defRPr/>
            </a:pPr>
            <a:r>
              <a:rPr kumimoji="0" lang="en-GB" sz="1100"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develop regulations that support and drive digital and user-friendly services and solutions.</a:t>
            </a:r>
          </a:p>
          <a:p>
            <a:pPr marL="228600" marR="0" lvl="0" indent="-228600" defTabSz="914400" rtl="0" eaLnBrk="1" fontAlgn="auto" latinLnBrk="0" hangingPunct="1">
              <a:lnSpc>
                <a:spcPct val="150000"/>
              </a:lnSpc>
              <a:spcBef>
                <a:spcPts val="300"/>
              </a:spcBef>
              <a:spcAft>
                <a:spcPts val="300"/>
              </a:spcAft>
              <a:buClrTx/>
              <a:buSzTx/>
              <a:buFont typeface="+mj-lt"/>
              <a:buAutoNum type="alphaLcParenR"/>
              <a:tabLst/>
              <a:defRPr/>
            </a:pPr>
            <a:r>
              <a:rPr kumimoji="0" lang="en-GB" sz="1100"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reuse information to guide and simplify the reporting obligations of businesses and travellers.</a:t>
            </a:r>
          </a:p>
        </p:txBody>
      </p:sp>
      <p:sp>
        <p:nvSpPr>
          <p:cNvPr id="2" name="Rektangel 12">
            <a:extLst>
              <a:ext uri="{FF2B5EF4-FFF2-40B4-BE49-F238E27FC236}">
                <a16:creationId xmlns:a16="http://schemas.microsoft.com/office/drawing/2014/main" id="{3D86862F-F1EA-9864-427E-1DBF85507514}"/>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12404F"/>
                </a:solidFill>
                <a:effectLst/>
                <a:uLnTx/>
                <a:uFillTx/>
                <a:latin typeface="Arial" panose="020B0604020202020204"/>
                <a:ea typeface="+mn-ea"/>
                <a:cs typeface="+mn-cs"/>
              </a:rPr>
              <a:t>Norwegian Customs 2035</a:t>
            </a:r>
          </a:p>
        </p:txBody>
      </p:sp>
    </p:spTree>
    <p:extLst>
      <p:ext uri="{BB962C8B-B14F-4D97-AF65-F5344CB8AC3E}">
        <p14:creationId xmlns:p14="http://schemas.microsoft.com/office/powerpoint/2010/main" val="301204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A60D-93E8-AF81-02BD-E8659A67F095}"/>
            </a:ext>
          </a:extLst>
        </p:cNvPr>
        <p:cNvGrpSpPr/>
        <p:nvPr/>
      </p:nvGrpSpPr>
      <p:grpSpPr>
        <a:xfrm>
          <a:off x="0" y="0"/>
          <a:ext cx="0" cy="0"/>
          <a:chOff x="0" y="0"/>
          <a:chExt cx="0" cy="0"/>
        </a:xfrm>
      </p:grpSpPr>
      <p:pic>
        <p:nvPicPr>
          <p:cNvPr id="3" name="Grafikk 2">
            <a:extLst>
              <a:ext uri="{FF2B5EF4-FFF2-40B4-BE49-F238E27FC236}">
                <a16:creationId xmlns:a16="http://schemas.microsoft.com/office/drawing/2014/main" id="{78398EBD-22E4-0B8E-3367-52E0C51DF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2362" y="566754"/>
            <a:ext cx="2191721" cy="2287013"/>
          </a:xfrm>
          <a:prstGeom prst="rect">
            <a:avLst/>
          </a:prstGeom>
        </p:spPr>
      </p:pic>
      <p:sp>
        <p:nvSpPr>
          <p:cNvPr id="13" name="Rektangel 12">
            <a:extLst>
              <a:ext uri="{FF2B5EF4-FFF2-40B4-BE49-F238E27FC236}">
                <a16:creationId xmlns:a16="http://schemas.microsoft.com/office/drawing/2014/main" id="{19B5742C-4AB8-C591-E618-3BFED9EC1350}"/>
              </a:ext>
            </a:extLst>
          </p:cNvPr>
          <p:cNvSpPr/>
          <p:nvPr/>
        </p:nvSpPr>
        <p:spPr>
          <a:xfrm>
            <a:off x="326572" y="511388"/>
            <a:ext cx="2985971" cy="1153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noProof="0" dirty="0">
                <a:solidFill>
                  <a:schemeClr val="tx1"/>
                </a:solidFill>
                <a:latin typeface="Arial" panose="020B0604020202020204" pitchFamily="34" charset="0"/>
                <a:ea typeface="+mj-ea"/>
                <a:cs typeface="Arial" panose="020B0604020202020204" pitchFamily="34" charset="0"/>
              </a:rPr>
              <a:t>Ambition 2</a:t>
            </a:r>
            <a:br>
              <a:rPr lang="en-GB" sz="1800" noProof="0" dirty="0">
                <a:latin typeface="Arial" panose="020B0604020202020204" pitchFamily="34" charset="0"/>
                <a:cs typeface="Arial" panose="020B0604020202020204" pitchFamily="34" charset="0"/>
              </a:rPr>
            </a:br>
            <a:r>
              <a:rPr lang="en-GB" sz="2200" b="1" kern="100" noProof="0" dirty="0">
                <a:solidFill>
                  <a:schemeClr val="tx1"/>
                </a:solidFill>
                <a:latin typeface="Arial" panose="020B0604020202020204" pitchFamily="34" charset="0"/>
                <a:ea typeface="+mj-ea"/>
                <a:cs typeface="Arial" panose="020B0604020202020204" pitchFamily="34" charset="0"/>
              </a:rPr>
              <a:t>Knowledge-driven protection of society</a:t>
            </a:r>
          </a:p>
        </p:txBody>
      </p:sp>
      <p:sp>
        <p:nvSpPr>
          <p:cNvPr id="2" name="Rektangel: avrundede hjørner 1">
            <a:extLst>
              <a:ext uri="{FF2B5EF4-FFF2-40B4-BE49-F238E27FC236}">
                <a16:creationId xmlns:a16="http://schemas.microsoft.com/office/drawing/2014/main" id="{C4CAAA65-F398-1F3E-9E7C-D0C39B033885}"/>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200" b="1"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In 2035</a:t>
            </a:r>
            <a:r>
              <a:rPr kumimoji="0" lang="en-GB" sz="120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 we contribute to knowledge-driven protection of society. There is a real and perceived risk of detection in all goods and traffic flows. We tailor our measures based on knowledge and analysis of the compliance level of actors engaged in cross-border trade. By effectively uncovering and sanctioning rule violations, we ensure fair competition for law-abiding actors. Our physical presence at the border and control of the flow of goods helps protect society.</a:t>
            </a:r>
          </a:p>
        </p:txBody>
      </p:sp>
      <p:sp>
        <p:nvSpPr>
          <p:cNvPr id="4" name="Rektangel: avrundede hjørner 3">
            <a:extLst>
              <a:ext uri="{FF2B5EF4-FFF2-40B4-BE49-F238E27FC236}">
                <a16:creationId xmlns:a16="http://schemas.microsoft.com/office/drawing/2014/main" id="{1D567A2A-4351-72A8-B0BE-9DEAD71B0539}"/>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This means that: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provide guidance to those who want to comply, and we deter and uncover violations among those who do not. Our systems and solutions prevent errors and have built-in controls.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All flows of goods are risk-assessed. Selection of control objects is targeted and based on a combination of customs expertise, automated processing of large datasets, analysis, and physical presence.</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use control resources in a flexible manner, adapted to risk levels, and operate across the entire geographical customs territory.</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Our legal framework is effective and efficient in supporting our control and administrative activities and facilitates the use of modern technology. Violations are sanctioned efficiently. </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cooperate on intelligence and information sharing with national authorities and international partners.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are prepared to reallocate resources and to continue our mission in times of crisis and war.</a:t>
            </a:r>
          </a:p>
        </p:txBody>
      </p:sp>
      <p:sp>
        <p:nvSpPr>
          <p:cNvPr id="5" name="Rektangel 12">
            <a:extLst>
              <a:ext uri="{FF2B5EF4-FFF2-40B4-BE49-F238E27FC236}">
                <a16:creationId xmlns:a16="http://schemas.microsoft.com/office/drawing/2014/main" id="{78EF1547-0A8B-5FC7-A939-2F22908DE76F}"/>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12404F"/>
                </a:solidFill>
                <a:effectLst/>
                <a:uLnTx/>
                <a:uFillTx/>
                <a:latin typeface="Arial" panose="020B0604020202020204"/>
                <a:ea typeface="+mn-ea"/>
                <a:cs typeface="+mn-cs"/>
              </a:rPr>
              <a:t>Norwegian Customs 2035</a:t>
            </a:r>
          </a:p>
        </p:txBody>
      </p:sp>
    </p:spTree>
    <p:extLst>
      <p:ext uri="{BB962C8B-B14F-4D97-AF65-F5344CB8AC3E}">
        <p14:creationId xmlns:p14="http://schemas.microsoft.com/office/powerpoint/2010/main" val="4216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A15C-5631-3113-78D5-4EF4F0503E75}"/>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1BDA14BF-56FF-9F8E-999D-94087873798D}"/>
              </a:ext>
            </a:extLst>
          </p:cNvPr>
          <p:cNvSpPr/>
          <p:nvPr/>
        </p:nvSpPr>
        <p:spPr>
          <a:xfrm>
            <a:off x="326573" y="322207"/>
            <a:ext cx="2684046" cy="21372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noProof="0" dirty="0">
                <a:solidFill>
                  <a:schemeClr val="tx1"/>
                </a:solidFill>
                <a:latin typeface="Arial" panose="020B0604020202020204" pitchFamily="34" charset="0"/>
                <a:ea typeface="+mj-ea"/>
                <a:cs typeface="Arial" panose="020B0604020202020204" pitchFamily="34" charset="0"/>
              </a:rPr>
              <a:t>Ambition 3</a:t>
            </a:r>
            <a:br>
              <a:rPr lang="en-GB" sz="1800" noProof="0" dirty="0">
                <a:latin typeface="Arial" panose="020B0604020202020204" pitchFamily="34" charset="0"/>
                <a:cs typeface="Arial" panose="020B0604020202020204" pitchFamily="34" charset="0"/>
              </a:rPr>
            </a:br>
            <a:r>
              <a:rPr lang="en-GB" sz="2200" b="1" kern="100" noProof="0" dirty="0">
                <a:solidFill>
                  <a:schemeClr val="tx1"/>
                </a:solidFill>
                <a:latin typeface="Arial" panose="020B0604020202020204" pitchFamily="34" charset="0"/>
                <a:ea typeface="+mj-ea"/>
                <a:cs typeface="Arial" panose="020B0604020202020204" pitchFamily="34" charset="0"/>
              </a:rPr>
              <a:t>The Norwegian State’s representative in cross-border flow of goods</a:t>
            </a:r>
          </a:p>
        </p:txBody>
      </p:sp>
      <p:sp>
        <p:nvSpPr>
          <p:cNvPr id="8" name="Rektangel: avrundede hjørner 7">
            <a:extLst>
              <a:ext uri="{FF2B5EF4-FFF2-40B4-BE49-F238E27FC236}">
                <a16:creationId xmlns:a16="http://schemas.microsoft.com/office/drawing/2014/main" id="{5895A449-90AE-4F17-B9E5-629E5A21B286}"/>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a:lnSpc>
                <a:spcPct val="150000"/>
              </a:lnSpc>
              <a:spcBef>
                <a:spcPts val="600"/>
              </a:spcBef>
              <a:defRPr/>
            </a:pPr>
            <a:r>
              <a:rPr kumimoji="0" lang="en-GB" sz="1200" b="1" i="0" u="none" strike="noStrike" kern="100" cap="none" spc="0" normalizeH="0" baseline="0" noProof="0" dirty="0">
                <a:ln>
                  <a:noFill/>
                </a:ln>
                <a:solidFill>
                  <a:srgbClr val="12404F"/>
                </a:solidFill>
                <a:effectLst/>
                <a:uLnTx/>
                <a:uFillTx/>
                <a:latin typeface="Arial"/>
                <a:cs typeface="Arial"/>
              </a:rPr>
              <a:t>In 2035</a:t>
            </a:r>
            <a:r>
              <a:rPr kumimoji="0" lang="en-GB" sz="1200" i="0" u="none" strike="noStrike" kern="100" cap="none" spc="0" normalizeH="0" baseline="0" noProof="0" dirty="0">
                <a:ln>
                  <a:noFill/>
                </a:ln>
                <a:solidFill>
                  <a:srgbClr val="12404F"/>
                </a:solidFill>
                <a:effectLst/>
                <a:uLnTx/>
                <a:uFillTx/>
                <a:latin typeface="Arial"/>
                <a:cs typeface="Arial"/>
              </a:rPr>
              <a:t>, we manage the cross-border flow of goods and coordinate legal requirements on behalf of the entire Norwegian state. We support other cross-border regulatory agencies with enforcement of regulations and control of goods and carriers. Our information on goods flows, actors, and logistics chains provides regulatory agencies with a solid and updated knowledge base. This ensures efficient use of public resources. We contribute to the fulfilment of Norway’s international trade-obligations, and we adapt to and influence developments impacting the flow of goods.</a:t>
            </a:r>
          </a:p>
        </p:txBody>
      </p:sp>
      <p:sp>
        <p:nvSpPr>
          <p:cNvPr id="9" name="Rektangel: avrundede hjørner 8">
            <a:extLst>
              <a:ext uri="{FF2B5EF4-FFF2-40B4-BE49-F238E27FC236}">
                <a16:creationId xmlns:a16="http://schemas.microsoft.com/office/drawing/2014/main" id="{0AE7D140-4C5A-07D3-0A38-AC4ADCD6B188}"/>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en-GB" sz="1100" b="1" i="0" u="none" strike="noStrike" kern="12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This means that: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GB"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On behalf of regulatory agencies, we provide guidance to businesses and travellers and manage and enforce requirements and processes governing the flow of goods.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GB"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collect, verify, and compile information on the cross-border flow of goods and make it available to regulatory agencies.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GB"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take responsibility for ensuring that regulatory agencies understand how Norwegian Customs can assist them in solving their respective missions, and we regularly assess our shared operational interfaces.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GB" sz="1100" b="0" i="0" u="none" strike="noStrike" kern="100" cap="none" spc="0" normalizeH="0" baseline="0" noProof="0" dirty="0">
                <a:ln>
                  <a:noFill/>
                </a:ln>
                <a:solidFill>
                  <a:srgbClr val="12404F"/>
                </a:solidFill>
                <a:effectLst/>
                <a:uLnTx/>
                <a:uFillTx/>
                <a:latin typeface="Arial" panose="020B0604020202020204" pitchFamily="34" charset="0"/>
                <a:ea typeface="+mn-ea"/>
                <a:cs typeface="Arial" panose="020B0604020202020204" pitchFamily="34" charset="0"/>
              </a:rPr>
              <a:t>We adapt to changes deriving from the EU’s customs reform.</a:t>
            </a:r>
          </a:p>
        </p:txBody>
      </p:sp>
      <p:pic>
        <p:nvPicPr>
          <p:cNvPr id="15" name="Plassholder for innhold 14">
            <a:extLst>
              <a:ext uri="{FF2B5EF4-FFF2-40B4-BE49-F238E27FC236}">
                <a16:creationId xmlns:a16="http://schemas.microsoft.com/office/drawing/2014/main" id="{7FBD81A0-10C7-4139-6AB0-A6EC39CE8D9E}"/>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4700" y="337719"/>
            <a:ext cx="3184935" cy="2269388"/>
          </a:xfrm>
          <a:prstGeom prst="rect">
            <a:avLst/>
          </a:prstGeom>
        </p:spPr>
      </p:pic>
      <p:sp>
        <p:nvSpPr>
          <p:cNvPr id="3" name="Rektangel 12">
            <a:extLst>
              <a:ext uri="{FF2B5EF4-FFF2-40B4-BE49-F238E27FC236}">
                <a16:creationId xmlns:a16="http://schemas.microsoft.com/office/drawing/2014/main" id="{22ADDAA6-84B7-68D3-4C27-9E7DD078E512}"/>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12404F"/>
                </a:solidFill>
                <a:effectLst/>
                <a:uLnTx/>
                <a:uFillTx/>
                <a:latin typeface="Arial" panose="020B0604020202020204"/>
                <a:ea typeface="+mn-ea"/>
                <a:cs typeface="+mn-cs"/>
              </a:rPr>
              <a:t>Norwegian Customs 2035</a:t>
            </a:r>
          </a:p>
        </p:txBody>
      </p:sp>
    </p:spTree>
    <p:extLst>
      <p:ext uri="{BB962C8B-B14F-4D97-AF65-F5344CB8AC3E}">
        <p14:creationId xmlns:p14="http://schemas.microsoft.com/office/powerpoint/2010/main" val="29282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42B9-F2F3-6C17-0C0F-A9C17B57A64C}"/>
            </a:ext>
          </a:extLst>
        </p:cNvPr>
        <p:cNvGrpSpPr/>
        <p:nvPr/>
      </p:nvGrpSpPr>
      <p:grpSpPr>
        <a:xfrm>
          <a:off x="0" y="0"/>
          <a:ext cx="0" cy="0"/>
          <a:chOff x="0" y="0"/>
          <a:chExt cx="0" cy="0"/>
        </a:xfrm>
      </p:grpSpPr>
      <p:pic>
        <p:nvPicPr>
          <p:cNvPr id="5" name="Grafikk 4">
            <a:extLst>
              <a:ext uri="{FF2B5EF4-FFF2-40B4-BE49-F238E27FC236}">
                <a16:creationId xmlns:a16="http://schemas.microsoft.com/office/drawing/2014/main" id="{19E3A856-1AEB-91C7-E64A-8399AC6BF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1972" y="532597"/>
            <a:ext cx="2297983" cy="2459411"/>
          </a:xfrm>
          <a:prstGeom prst="rect">
            <a:avLst/>
          </a:prstGeom>
        </p:spPr>
      </p:pic>
      <p:sp>
        <p:nvSpPr>
          <p:cNvPr id="2" name="Rektangel 1">
            <a:extLst>
              <a:ext uri="{FF2B5EF4-FFF2-40B4-BE49-F238E27FC236}">
                <a16:creationId xmlns:a16="http://schemas.microsoft.com/office/drawing/2014/main" id="{496E6032-61A4-4669-7B1A-A98E1A4F5DFF}"/>
              </a:ext>
            </a:extLst>
          </p:cNvPr>
          <p:cNvSpPr/>
          <p:nvPr/>
        </p:nvSpPr>
        <p:spPr>
          <a:xfrm>
            <a:off x="326572" y="322208"/>
            <a:ext cx="5467886" cy="1899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latin typeface="Arial" panose="020B0604020202020204" pitchFamily="34" charset="0"/>
                <a:ea typeface="+mj-ea"/>
                <a:cs typeface="Arial" panose="020B0604020202020204" pitchFamily="34" charset="0"/>
              </a:rPr>
              <a:t>Ambition 4</a:t>
            </a:r>
            <a:br>
              <a:rPr lang="nb-NO" sz="1800" dirty="0">
                <a:latin typeface="Arial" panose="020B0604020202020204" pitchFamily="34" charset="0"/>
                <a:cs typeface="Arial" panose="020B0604020202020204" pitchFamily="34" charset="0"/>
              </a:rPr>
            </a:br>
            <a:r>
              <a:rPr lang="nb-NO" sz="2200" b="1" kern="100">
                <a:solidFill>
                  <a:schemeClr val="tx1"/>
                </a:solidFill>
                <a:latin typeface="Arial" panose="020B0604020202020204" pitchFamily="34" charset="0"/>
                <a:ea typeface="+mj-ea"/>
                <a:cs typeface="Arial" panose="020B0604020202020204" pitchFamily="34" charset="0"/>
              </a:rPr>
              <a:t>Learning and proactive</a:t>
            </a:r>
            <a:endParaRPr lang="nb-NO" sz="2200" b="1" kern="100" dirty="0">
              <a:solidFill>
                <a:schemeClr val="tx1"/>
              </a:solidFill>
              <a:latin typeface="Arial" panose="020B0604020202020204" pitchFamily="34" charset="0"/>
              <a:ea typeface="+mj-ea"/>
              <a:cs typeface="Arial" panose="020B0604020202020204" pitchFamily="34" charset="0"/>
            </a:endParaRPr>
          </a:p>
        </p:txBody>
      </p:sp>
      <p:sp>
        <p:nvSpPr>
          <p:cNvPr id="3" name="Rektangel: avrundede hjørner 2">
            <a:extLst>
              <a:ext uri="{FF2B5EF4-FFF2-40B4-BE49-F238E27FC236}">
                <a16:creationId xmlns:a16="http://schemas.microsoft.com/office/drawing/2014/main" id="{3B3E7DFF-7183-D407-F6D9-25688BC29AB3}"/>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just">
              <a:lnSpc>
                <a:spcPct val="150000"/>
              </a:lnSpc>
              <a:spcBef>
                <a:spcPts val="600"/>
              </a:spcBef>
            </a:pPr>
            <a:r>
              <a:rPr lang="en-US" sz="1200" b="1" kern="100" dirty="0">
                <a:solidFill>
                  <a:schemeClr val="tx1"/>
                </a:solidFill>
                <a:latin typeface="Arial" panose="020B0604020202020204" pitchFamily="34" charset="0"/>
                <a:cs typeface="Arial" panose="020B0604020202020204" pitchFamily="34" charset="0"/>
              </a:rPr>
              <a:t>In 2035</a:t>
            </a:r>
            <a:r>
              <a:rPr lang="en-US" sz="1200" kern="100">
                <a:solidFill>
                  <a:schemeClr val="tx1"/>
                </a:solidFill>
                <a:latin typeface="Arial" panose="020B0604020202020204" pitchFamily="34" charset="0"/>
                <a:cs typeface="Arial" panose="020B0604020202020204" pitchFamily="34" charset="0"/>
              </a:rPr>
              <a:t>, we are a learning and proactive organisation. We are an attractive employer that recruits, develops, and retains our talent. We leverage our knowledge to direct resources and efforts where they are most effective and impactful. Our skills are well adapted to our mission’s challenges and tasks. Trust, active participation and curiosity define our culture. We cooperate across organisational boundaries and work towards common goals.</a:t>
            </a:r>
            <a:endParaRPr lang="nb-NO" sz="1200" kern="100" dirty="0">
              <a:solidFill>
                <a:schemeClr val="tx1"/>
              </a:solidFill>
              <a:latin typeface="Arial" panose="020B0604020202020204" pitchFamily="34" charset="0"/>
              <a:cs typeface="Arial" panose="020B0604020202020204" pitchFamily="34" charset="0"/>
            </a:endParaRPr>
          </a:p>
        </p:txBody>
      </p:sp>
      <p:sp>
        <p:nvSpPr>
          <p:cNvPr id="4" name="Rektangel: avrundede hjørner 3">
            <a:extLst>
              <a:ext uri="{FF2B5EF4-FFF2-40B4-BE49-F238E27FC236}">
                <a16:creationId xmlns:a16="http://schemas.microsoft.com/office/drawing/2014/main" id="{0BF67FC5-BE1D-7C52-8494-5FD2A5B2218E}"/>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This means that: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We are a learning organisation that sets clear goals, makes knowledge-based priorities and evaluates the results of our work. We </a:t>
            </a:r>
            <a:r>
              <a:rPr kumimoji="0" lang="en-US" sz="1100" b="0" i="0" u="none" strike="noStrike" kern="100" cap="none" spc="0" normalizeH="0" baseline="0" dirty="0" err="1">
                <a:ln>
                  <a:noFill/>
                </a:ln>
                <a:solidFill>
                  <a:srgbClr val="12404F"/>
                </a:solidFill>
                <a:effectLst/>
                <a:uLnTx/>
                <a:uFillTx/>
                <a:latin typeface="Arial" panose="020B0604020202020204" pitchFamily="34" charset="0"/>
                <a:ea typeface="+mn-ea"/>
                <a:cs typeface="Arial" panose="020B0604020202020204" pitchFamily="34" charset="0"/>
              </a:rPr>
              <a:t>utilise</a:t>
            </a: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 information systematically to reach our goals.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Employees and leaders experience trust and necessary autonomy.</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We deliver good results by fostering cooperation across all our professional areas.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We have the capacity needed to drive organisational development and continuous improvement.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We work systematically to develop the competence and skills of our employees and leaders.</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en-US" sz="1100" b="0" i="0" u="none" strike="noStrike" kern="100" cap="none" spc="0" normalizeH="0" baseline="0" dirty="0">
                <a:ln>
                  <a:noFill/>
                </a:ln>
                <a:solidFill>
                  <a:srgbClr val="12404F"/>
                </a:solidFill>
                <a:effectLst/>
                <a:uLnTx/>
                <a:uFillTx/>
                <a:latin typeface="Arial" panose="020B0604020202020204" pitchFamily="34" charset="0"/>
                <a:ea typeface="+mn-ea"/>
                <a:cs typeface="Arial" panose="020B0604020202020204" pitchFamily="34" charset="0"/>
              </a:rPr>
              <a:t>We have good control facilities, appropriate equipment, and systems that enable effective, efficient and secure administration and control.</a:t>
            </a:r>
          </a:p>
        </p:txBody>
      </p:sp>
      <p:sp>
        <p:nvSpPr>
          <p:cNvPr id="6" name="Rektangel 12">
            <a:extLst>
              <a:ext uri="{FF2B5EF4-FFF2-40B4-BE49-F238E27FC236}">
                <a16:creationId xmlns:a16="http://schemas.microsoft.com/office/drawing/2014/main" id="{B0FB7B01-A0BA-0208-26E9-230DA90922FB}"/>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12404F"/>
                </a:solidFill>
                <a:effectLst/>
                <a:uLnTx/>
                <a:uFillTx/>
                <a:latin typeface="Arial" panose="020B0604020202020204"/>
                <a:ea typeface="+mn-ea"/>
                <a:cs typeface="+mn-cs"/>
              </a:rPr>
              <a:t>Norwegian Customs 2035</a:t>
            </a:r>
          </a:p>
        </p:txBody>
      </p:sp>
    </p:spTree>
    <p:extLst>
      <p:ext uri="{BB962C8B-B14F-4D97-AF65-F5344CB8AC3E}">
        <p14:creationId xmlns:p14="http://schemas.microsoft.com/office/powerpoint/2010/main" val="789571523"/>
      </p:ext>
    </p:extLst>
  </p:cSld>
  <p:clrMapOvr>
    <a:masterClrMapping/>
  </p:clrMapOvr>
</p:sld>
</file>

<file path=ppt/theme/theme1.xml><?xml version="1.0" encoding="utf-8"?>
<a:theme xmlns:a="http://schemas.openxmlformats.org/drawingml/2006/main" name="Tolletaten">
  <a:themeElements>
    <a:clrScheme name="Tolletaten">
      <a:dk1>
        <a:srgbClr val="12404F"/>
      </a:dk1>
      <a:lt1>
        <a:srgbClr val="FFFFFF"/>
      </a:lt1>
      <a:dk2>
        <a:srgbClr val="000000"/>
      </a:dk2>
      <a:lt2>
        <a:srgbClr val="CDE4E6"/>
      </a:lt2>
      <a:accent1>
        <a:srgbClr val="007682"/>
      </a:accent1>
      <a:accent2>
        <a:srgbClr val="F25A22"/>
      </a:accent2>
      <a:accent3>
        <a:srgbClr val="FFCC05"/>
      </a:accent3>
      <a:accent4>
        <a:srgbClr val="0097D6"/>
      </a:accent4>
      <a:accent5>
        <a:srgbClr val="DA1C5C"/>
      </a:accent5>
      <a:accent6>
        <a:srgbClr val="0054A6"/>
      </a:accent6>
      <a:hlink>
        <a:srgbClr val="0097D6"/>
      </a:hlink>
      <a:folHlink>
        <a:srgbClr val="9429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mpet heltrukk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olletatens nye Powerpoint-mal.pptx" id="{F86C0008-7BDB-46D2-8C80-BC8537E19231}" vid="{D6BBF317-8F0B-41DA-8E08-0E00517C118E}"/>
    </a:ext>
  </a:extLst>
</a:theme>
</file>

<file path=ppt/theme/theme2.xml><?xml version="1.0" encoding="utf-8"?>
<a:theme xmlns:a="http://schemas.openxmlformats.org/drawingml/2006/main" name="Støttemaler">
  <a:themeElements>
    <a:clrScheme name="Egendefinert 1">
      <a:dk1>
        <a:srgbClr val="12404F"/>
      </a:dk1>
      <a:lt1>
        <a:srgbClr val="F5F5F6"/>
      </a:lt1>
      <a:dk2>
        <a:srgbClr val="007682"/>
      </a:dk2>
      <a:lt2>
        <a:srgbClr val="FFFFFF"/>
      </a:lt2>
      <a:accent1>
        <a:srgbClr val="12404F"/>
      </a:accent1>
      <a:accent2>
        <a:srgbClr val="F25A22"/>
      </a:accent2>
      <a:accent3>
        <a:srgbClr val="FFCC05"/>
      </a:accent3>
      <a:accent4>
        <a:srgbClr val="0097D6"/>
      </a:accent4>
      <a:accent5>
        <a:srgbClr val="DA1C5C"/>
      </a:accent5>
      <a:accent6>
        <a:srgbClr val="0054A6"/>
      </a:accent6>
      <a:hlink>
        <a:srgbClr val="0097D6"/>
      </a:hlink>
      <a:folHlink>
        <a:srgbClr val="9429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olletatens nye Powerpoint-mal.pptx" id="{F86C0008-7BDB-46D2-8C80-BC8537E19231}" vid="{08BAEA84-9E14-4EDD-8DFD-4A46D54B898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134e99-e1a7-4928-89e8-c5bf838b6e78" xsi:nil="true"/>
    <lcf76f155ced4ddcb4097134ff3c332f xmlns="5165641b-1f56-4c9f-9785-0854a9cade00">
      <Terms xmlns="http://schemas.microsoft.com/office/infopath/2007/PartnerControls"/>
    </lcf76f155ced4ddcb4097134ff3c332f>
    <H_x00f8_ringsfrist xmlns="5165641b-1f56-4c9f-9785-0854a9cade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82A8E3E1C46B243B78E8C98FFA5AB26" ma:contentTypeVersion="16" ma:contentTypeDescription="Opprett et nytt dokument." ma:contentTypeScope="" ma:versionID="d45f1dfebdf0509a2a7f84e1297f8f9f">
  <xsd:schema xmlns:xsd="http://www.w3.org/2001/XMLSchema" xmlns:xs="http://www.w3.org/2001/XMLSchema" xmlns:p="http://schemas.microsoft.com/office/2006/metadata/properties" xmlns:ns2="5165641b-1f56-4c9f-9785-0854a9cade00" xmlns:ns3="16134e99-e1a7-4928-89e8-c5bf838b6e78" targetNamespace="http://schemas.microsoft.com/office/2006/metadata/properties" ma:root="true" ma:fieldsID="66f04d89da08d7283bb611a1d8d88a9a" ns2:_="" ns3:_="">
    <xsd:import namespace="5165641b-1f56-4c9f-9785-0854a9cade00"/>
    <xsd:import namespace="16134e99-e1a7-4928-89e8-c5bf838b6e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H_x00f8_ringsfris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5641b-1f56-4c9f-9785-0854a9cad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H_x00f8_ringsfrist" ma:index="12" nillable="true" ma:displayName="Høringsfrist" ma:format="DateOnly" ma:internalName="H_x00f8_ringsfrist">
      <xsd:simpleType>
        <xsd:restriction base="dms:DateTime"/>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96b39eba-4443-4f37-8e0d-3292a9ac33d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134e99-e1a7-4928-89e8-c5bf838b6e7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a67876f-12cf-4a38-a6c3-84680b32096f}" ma:internalName="TaxCatchAll" ma:showField="CatchAllData" ma:web="16134e99-e1a7-4928-89e8-c5bf838b6e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641F5-F544-4C32-A41E-4DBBA9DD3F31}">
  <ds:schemaRefs>
    <ds:schemaRef ds:uri="http://schemas.microsoft.com/sharepoint/v3/contenttype/forms"/>
  </ds:schemaRefs>
</ds:datastoreItem>
</file>

<file path=customXml/itemProps2.xml><?xml version="1.0" encoding="utf-8"?>
<ds:datastoreItem xmlns:ds="http://schemas.openxmlformats.org/officeDocument/2006/customXml" ds:itemID="{08A538FA-1281-4ADE-B9A9-6FA019871136}">
  <ds:schemaRefs>
    <ds:schemaRef ds:uri="http://purl.org/dc/elements/1.1/"/>
    <ds:schemaRef ds:uri="16134e99-e1a7-4928-89e8-c5bf838b6e78"/>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165641b-1f56-4c9f-9785-0854a9cade0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60F4AB7-6584-4783-9B74-0B3B54A68F52}">
  <ds:schemaRefs>
    <ds:schemaRef ds:uri="16134e99-e1a7-4928-89e8-c5bf838b6e78"/>
    <ds:schemaRef ds:uri="5165641b-1f56-4c9f-9785-0854a9cade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5120b2-25fc-47f2-a8db-ca9a51d52d0f}" enabled="1" method="Standard" siteId="{3a7cae72-b97b-48a5-b65d-20035e51be84}" removed="0"/>
</clbl:labelList>
</file>

<file path=docProps/app.xml><?xml version="1.0" encoding="utf-8"?>
<Properties xmlns="http://schemas.openxmlformats.org/officeDocument/2006/extended-properties" xmlns:vt="http://schemas.openxmlformats.org/officeDocument/2006/docPropsVTypes">
  <Template>blank</Template>
  <TotalTime>358</TotalTime>
  <Words>1422</Words>
  <Application>Microsoft Office PowerPoint</Application>
  <PresentationFormat>Widescreen</PresentationFormat>
  <Paragraphs>83</Paragraphs>
  <Slides>5</Slides>
  <Notes>5</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5</vt:i4>
      </vt:variant>
    </vt:vector>
  </HeadingPairs>
  <TitlesOfParts>
    <vt:vector size="10" baseType="lpstr">
      <vt:lpstr>Aptos</vt:lpstr>
      <vt:lpstr>Arial</vt:lpstr>
      <vt:lpstr>Wingdings</vt:lpstr>
      <vt:lpstr>Tolletaten</vt:lpstr>
      <vt:lpstr>Støttemaler</vt:lpstr>
      <vt:lpstr>Norwegian Customs 2035</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Dybwad, Anne Christine Kverno</dc:creator>
  <cp:lastModifiedBy>Egeberg, Henrik Westye</cp:lastModifiedBy>
  <cp:revision>6</cp:revision>
  <dcterms:created xsi:type="dcterms:W3CDTF">2025-06-20T10:06:23Z</dcterms:created>
  <dcterms:modified xsi:type="dcterms:W3CDTF">2025-10-07T13:06:39Z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0x010100082A8E3E1C46B243B78E8C98FFA5AB26</vt:lpwstr>
  </property>
</Properties>
</file>